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67" r:id="rId3"/>
    <p:sldId id="258" r:id="rId4"/>
    <p:sldId id="265" r:id="rId5"/>
    <p:sldId id="261" r:id="rId6"/>
    <p:sldId id="268" r:id="rId7"/>
    <p:sldId id="269" r:id="rId8"/>
    <p:sldId id="257" r:id="rId9"/>
    <p:sldId id="270" r:id="rId10"/>
    <p:sldId id="275" r:id="rId11"/>
    <p:sldId id="271" r:id="rId12"/>
    <p:sldId id="273" r:id="rId13"/>
    <p:sldId id="274" r:id="rId14"/>
    <p:sldId id="280" r:id="rId15"/>
    <p:sldId id="281" r:id="rId16"/>
    <p:sldId id="277" r:id="rId17"/>
    <p:sldId id="278" r:id="rId18"/>
    <p:sldId id="272" r:id="rId19"/>
    <p:sldId id="279" r:id="rId20"/>
    <p:sldId id="259" r:id="rId21"/>
    <p:sldId id="263" r:id="rId22"/>
    <p:sldId id="260" r:id="rId23"/>
    <p:sldId id="262" r:id="rId24"/>
    <p:sldId id="283" r:id="rId25"/>
    <p:sldId id="266" r:id="rId26"/>
  </p:sldIdLst>
  <p:sldSz cx="71993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27" y="-3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A93C6-F301-45CD-9389-EE4EE1406574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1DCD6-1B71-4BAC-BCAA-DDF11FF07A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1171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DCD6-1B71-4BAC-BCAA-DDF11FF07A1F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359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DCD6-1B71-4BAC-BCAA-DDF11FF07A1F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287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DCD6-1B71-4BAC-BCAA-DDF11FF07A1F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337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DCD6-1B71-4BAC-BCAA-DDF11FF07A1F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325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DCD6-1B71-4BAC-BCAA-DDF11FF07A1F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1313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1DCD6-1B71-4BAC-BCAA-DDF11FF07A1F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819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767462"/>
            <a:ext cx="6119416" cy="375991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5672376"/>
            <a:ext cx="5399485" cy="2607442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5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816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574987"/>
            <a:ext cx="1552352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574987"/>
            <a:ext cx="4567064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506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805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2692444"/>
            <a:ext cx="6209407" cy="4492401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7227345"/>
            <a:ext cx="6209407" cy="236244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534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874937"/>
            <a:ext cx="3059708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874937"/>
            <a:ext cx="3059708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19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74990"/>
            <a:ext cx="6209407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2647443"/>
            <a:ext cx="3045646" cy="129747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3944914"/>
            <a:ext cx="304564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2647443"/>
            <a:ext cx="3060646" cy="129747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3944914"/>
            <a:ext cx="306064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5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152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299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719984"/>
            <a:ext cx="2321966" cy="251994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554968"/>
            <a:ext cx="3644652" cy="7674832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3239929"/>
            <a:ext cx="2321966" cy="6002369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14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719984"/>
            <a:ext cx="2321966" cy="251994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554968"/>
            <a:ext cx="3644652" cy="7674832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3239929"/>
            <a:ext cx="2321966" cy="6002369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536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574990"/>
            <a:ext cx="6209407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874937"/>
            <a:ext cx="6209407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10009783"/>
            <a:ext cx="16198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E2AA5-1F5D-4D5B-94CF-1C23173E9FDD}" type="datetimeFigureOut">
              <a:rPr lang="th-TH" smtClean="0"/>
              <a:t>09/01/66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10009783"/>
            <a:ext cx="242976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10009783"/>
            <a:ext cx="16198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91F1A-815F-44DA-AF47-8A93D19AC2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486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FhxyelLTeVEC1sdRE8Uqll/billion-Deco?node-id=0%3A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econcept.com/gallery-tc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eeconcept.com/gallery-tc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ginggaanbai.com/PROJECT/60e7c15f0d7a220012976d7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econcept.com/gallery-tc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inggaanbai.com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hyperlink" Target="https://treeconcept.com/products/c-series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jpeg"/><Relationship Id="rId7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EA053-9E82-3B8D-9A70-1ADA107A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23334" r="55734" b="5652"/>
          <a:stretch/>
        </p:blipFill>
        <p:spPr>
          <a:xfrm>
            <a:off x="211703" y="603835"/>
            <a:ext cx="6760200" cy="3648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1CC4F-F4A5-702A-29C3-5F6092D0F1E6}"/>
              </a:ext>
            </a:extLst>
          </p:cNvPr>
          <p:cNvSpPr txBox="1"/>
          <p:nvPr/>
        </p:nvSpPr>
        <p:spPr>
          <a:xfrm>
            <a:off x="158388" y="235401"/>
            <a:ext cx="5485721" cy="36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897" dirty="0">
                <a:hlinkClick r:id="rId3"/>
              </a:rPr>
              <a:t>https://www.figma.com/file/FhxyelLTeVEC1sdRE8Uqll/billion-Deco?node-id=0%3A1</a:t>
            </a:r>
            <a:endParaRPr lang="th-TH" sz="897" dirty="0"/>
          </a:p>
          <a:p>
            <a:endParaRPr lang="th-TH" sz="89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FA1B1-5D24-05CE-E587-8FA4A9C74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29" y="6159721"/>
            <a:ext cx="6443421" cy="31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0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545191-30BF-7B85-9DD3-38DA3DAE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>
                <a:cs typeface="+mn-cs"/>
              </a:rPr>
              <a:t>2.3 Services Details </a:t>
            </a:r>
            <a:br>
              <a:rPr lang="en-US" sz="2000" b="1" dirty="0">
                <a:cs typeface="+mn-cs"/>
              </a:rPr>
            </a:b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31AAF-6A37-2977-C208-22817AD08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14" t="21532" r="8057" b="5083"/>
          <a:stretch/>
        </p:blipFill>
        <p:spPr>
          <a:xfrm>
            <a:off x="877545" y="947605"/>
            <a:ext cx="5317515" cy="3089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6C8FF7-ACE2-B060-17ED-92F7B4A2BF55}"/>
              </a:ext>
            </a:extLst>
          </p:cNvPr>
          <p:cNvSpPr txBox="1"/>
          <p:nvPr/>
        </p:nvSpPr>
        <p:spPr>
          <a:xfrm>
            <a:off x="1164549" y="1613116"/>
            <a:ext cx="1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รายละเอียดบริการ....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A8FB8-8678-52A9-797A-EF39FA25B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" b="50000"/>
          <a:stretch/>
        </p:blipFill>
        <p:spPr>
          <a:xfrm>
            <a:off x="350796" y="923640"/>
            <a:ext cx="5135428" cy="564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03E75F-504D-CBAC-9339-62F570F6477F}"/>
              </a:ext>
            </a:extLst>
          </p:cNvPr>
          <p:cNvSpPr txBox="1"/>
          <p:nvPr/>
        </p:nvSpPr>
        <p:spPr>
          <a:xfrm>
            <a:off x="580074" y="923640"/>
            <a:ext cx="5249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3.</a:t>
            </a:r>
            <a:r>
              <a:rPr lang="th-TH" sz="2400" dirty="0"/>
              <a:t>แผงบังตาขนาดใหญ่ / หน้ากากอาคาร (</a:t>
            </a:r>
            <a:r>
              <a:rPr lang="en-US" sz="2400" dirty="0"/>
              <a:t>Facade)</a:t>
            </a:r>
            <a:endParaRPr lang="th-TH" sz="2400" dirty="0"/>
          </a:p>
          <a:p>
            <a:endParaRPr lang="th-TH" sz="2400" b="1" dirty="0"/>
          </a:p>
        </p:txBody>
      </p:sp>
      <p:pic>
        <p:nvPicPr>
          <p:cNvPr id="8" name="Picture 2" descr="อาจเป็นรูปภาพของ กลางแจ้ง, ต้นไม้ และ ข้อความพูดว่า &quot;งานต่อเติมแผงบังแดด เติมแผง อลูมิเนียมสีดำ บิลเลียน เดคโค BILLION DECO&quot;">
            <a:extLst>
              <a:ext uri="{FF2B5EF4-FFF2-40B4-BE49-F238E27FC236}">
                <a16:creationId xmlns:a16="http://schemas.microsoft.com/office/drawing/2014/main" id="{FB159F62-A1E8-4171-6826-E655BCE0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0" y="4295411"/>
            <a:ext cx="2411397" cy="180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ไม่มีคำอธิบายรูปภาพ">
            <a:extLst>
              <a:ext uri="{FF2B5EF4-FFF2-40B4-BE49-F238E27FC236}">
                <a16:creationId xmlns:a16="http://schemas.microsoft.com/office/drawing/2014/main" id="{E09C2E49-BECD-AB47-7BE1-359E496C1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40"/>
          <a:stretch/>
        </p:blipFill>
        <p:spPr bwMode="auto">
          <a:xfrm>
            <a:off x="3334340" y="4295411"/>
            <a:ext cx="1548078" cy="180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EA6E4-A743-896C-B508-3AEEC7FD31F5}"/>
              </a:ext>
            </a:extLst>
          </p:cNvPr>
          <p:cNvSpPr txBox="1"/>
          <p:nvPr/>
        </p:nvSpPr>
        <p:spPr>
          <a:xfrm>
            <a:off x="645910" y="6214579"/>
            <a:ext cx="241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แผงบังแดดอลูมิเนียม อบสี (ดำ)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D855F-3D0B-2E7A-A536-2026C9037643}"/>
              </a:ext>
            </a:extLst>
          </p:cNvPr>
          <p:cNvSpPr txBox="1"/>
          <p:nvPr/>
        </p:nvSpPr>
        <p:spPr>
          <a:xfrm>
            <a:off x="3099388" y="6189366"/>
            <a:ext cx="215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แผงบังแดด ไฟเบอร์ซีเมนต์</a:t>
            </a:r>
          </a:p>
        </p:txBody>
      </p:sp>
    </p:spTree>
    <p:extLst>
      <p:ext uri="{BB962C8B-B14F-4D97-AF65-F5344CB8AC3E}">
        <p14:creationId xmlns:p14="http://schemas.microsoft.com/office/powerpoint/2010/main" val="278799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545191-30BF-7B85-9DD3-38DA3DAE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>
                <a:cs typeface="+mn-cs"/>
              </a:rPr>
              <a:t>2.4 Services Details </a:t>
            </a:r>
            <a:br>
              <a:rPr lang="en-US" sz="2000" b="1" dirty="0">
                <a:cs typeface="+mn-cs"/>
              </a:rPr>
            </a:b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47B29D-B837-05F4-12EE-388D57688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14" t="21532" r="8057" b="5083"/>
          <a:stretch/>
        </p:blipFill>
        <p:spPr>
          <a:xfrm>
            <a:off x="877545" y="947605"/>
            <a:ext cx="5317515" cy="3089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F55F4A-E106-B235-3BE6-F01F7A9555DD}"/>
              </a:ext>
            </a:extLst>
          </p:cNvPr>
          <p:cNvSpPr txBox="1"/>
          <p:nvPr/>
        </p:nvSpPr>
        <p:spPr>
          <a:xfrm>
            <a:off x="707349" y="1592152"/>
            <a:ext cx="1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รายละเอียดบริการ....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828D4E-B2D6-D35B-978E-B6CAD256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" b="50000"/>
          <a:stretch/>
        </p:blipFill>
        <p:spPr>
          <a:xfrm>
            <a:off x="410341" y="1119430"/>
            <a:ext cx="3287668" cy="5645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0C109D-B09C-5A4F-E30F-894B41924896}"/>
              </a:ext>
            </a:extLst>
          </p:cNvPr>
          <p:cNvSpPr txBox="1"/>
          <p:nvPr/>
        </p:nvSpPr>
        <p:spPr>
          <a:xfrm>
            <a:off x="477967" y="1141920"/>
            <a:ext cx="3229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 dirty="0"/>
              <a:t>4.</a:t>
            </a:r>
            <a:r>
              <a:rPr lang="th-TH" sz="1600" b="1" dirty="0"/>
              <a:t>ต่อเติม / รีโนเวท / ตกแต่ง บ้านและอาคาร</a:t>
            </a:r>
            <a:endParaRPr lang="th-TH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FFA19-8368-8DFC-D481-2EA5DF00C029}"/>
              </a:ext>
            </a:extLst>
          </p:cNvPr>
          <p:cNvSpPr txBox="1"/>
          <p:nvPr/>
        </p:nvSpPr>
        <p:spPr>
          <a:xfrm>
            <a:off x="765062" y="1663895"/>
            <a:ext cx="2771240" cy="17235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400" dirty="0"/>
              <a:t>พื้นที่การให้บริการ</a:t>
            </a:r>
          </a:p>
          <a:p>
            <a:r>
              <a:rPr lang="th-TH" sz="1400" dirty="0"/>
              <a:t>ขั้นตอนการให้บริการ</a:t>
            </a:r>
          </a:p>
          <a:p>
            <a:r>
              <a:rPr lang="th-TH" sz="1400" dirty="0"/>
              <a:t>.</a:t>
            </a:r>
          </a:p>
          <a:p>
            <a:r>
              <a:rPr lang="th-TH" sz="1400" dirty="0"/>
              <a:t>.</a:t>
            </a:r>
          </a:p>
          <a:p>
            <a:r>
              <a:rPr lang="th-TH" sz="1400" dirty="0"/>
              <a:t>.</a:t>
            </a:r>
          </a:p>
          <a:p>
            <a:r>
              <a:rPr lang="th-TH" sz="1400" dirty="0"/>
              <a:t>.</a:t>
            </a:r>
          </a:p>
          <a:p>
            <a:r>
              <a:rPr lang="th-TH" sz="1100" dirty="0"/>
              <a:t> </a:t>
            </a:r>
          </a:p>
          <a:p>
            <a:endParaRPr lang="th-TH" sz="11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EEE21EF-5D1E-0178-CB40-6600C5A83742}"/>
              </a:ext>
            </a:extLst>
          </p:cNvPr>
          <p:cNvSpPr/>
          <p:nvPr/>
        </p:nvSpPr>
        <p:spPr>
          <a:xfrm>
            <a:off x="765062" y="3546028"/>
            <a:ext cx="522978" cy="198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20221-915E-1027-ABF4-4E8200488119}"/>
              </a:ext>
            </a:extLst>
          </p:cNvPr>
          <p:cNvSpPr txBox="1"/>
          <p:nvPr/>
        </p:nvSpPr>
        <p:spPr>
          <a:xfrm>
            <a:off x="1333760" y="3509309"/>
            <a:ext cx="1154166" cy="2616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VIEW PROJECT</a:t>
            </a:r>
            <a:endParaRPr lang="th-TH" sz="1100" dirty="0"/>
          </a:p>
        </p:txBody>
      </p:sp>
    </p:spTree>
    <p:extLst>
      <p:ext uri="{BB962C8B-B14F-4D97-AF65-F5344CB8AC3E}">
        <p14:creationId xmlns:p14="http://schemas.microsoft.com/office/powerpoint/2010/main" val="143153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62CF9-7E6C-31E6-E368-F6DB62E28CAC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34CCAF-0CDE-AD97-3AFF-3C84B3DE926B}"/>
              </a:ext>
            </a:extLst>
          </p:cNvPr>
          <p:cNvSpPr txBox="1">
            <a:spLocks/>
          </p:cNvSpPr>
          <p:nvPr/>
        </p:nvSpPr>
        <p:spPr>
          <a:xfrm>
            <a:off x="1576533" y="358075"/>
            <a:ext cx="4046245" cy="59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719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cs typeface="+mn-cs"/>
              </a:rPr>
              <a:t>2.1.1-2.1. 9 Services Details by Materials </a:t>
            </a:r>
            <a:br>
              <a:rPr lang="en-US" sz="2000" b="1" dirty="0">
                <a:cs typeface="+mn-cs"/>
              </a:rPr>
            </a:b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8C1D8-2FB4-8E0E-9F2B-64125E4D1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1" t="25295" r="10139" b="37926"/>
          <a:stretch/>
        </p:blipFill>
        <p:spPr>
          <a:xfrm>
            <a:off x="1298076" y="4707794"/>
            <a:ext cx="4721724" cy="1389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D051C-1510-881D-C3AA-287752F0220A}"/>
              </a:ext>
            </a:extLst>
          </p:cNvPr>
          <p:cNvSpPr txBox="1"/>
          <p:nvPr/>
        </p:nvSpPr>
        <p:spPr>
          <a:xfrm>
            <a:off x="495697" y="655287"/>
            <a:ext cx="5978639" cy="800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600" b="1" dirty="0"/>
              <a:t>หมวดที่ 1 </a:t>
            </a:r>
            <a:r>
              <a:rPr lang="en-US" sz="1600" b="1" dirty="0"/>
              <a:t>: </a:t>
            </a:r>
            <a:r>
              <a:rPr lang="th-TH" sz="1600" b="1" dirty="0"/>
              <a:t>โรงรถ กันสาด</a:t>
            </a:r>
          </a:p>
          <a:p>
            <a:r>
              <a:rPr lang="th-TH" sz="1400" dirty="0"/>
              <a:t>อธิบายรายละเอียดการติดตั้ง และคุณสมบัติและรายละเอียดของสินค้าตามแต่ละชนิดของหลังคา ซึ่ง</a:t>
            </a:r>
            <a:r>
              <a:rPr lang="th-TH" sz="1400" u="sng" dirty="0"/>
              <a:t>แบ่งออกเป็น 9 ชนิด</a:t>
            </a:r>
          </a:p>
          <a:p>
            <a:r>
              <a:rPr lang="en-US" sz="1400" dirty="0"/>
              <a:t>= 9 pages </a:t>
            </a:r>
            <a:r>
              <a:rPr lang="th-TH" sz="1400" dirty="0"/>
              <a:t>ย่อย</a:t>
            </a:r>
            <a:r>
              <a:rPr lang="th-TH" sz="1100" dirty="0"/>
              <a:t> </a:t>
            </a:r>
            <a:r>
              <a:rPr lang="th-TH" sz="1600" dirty="0"/>
              <a:t>ยกตัวอย่างเช่น</a:t>
            </a:r>
            <a:endParaRPr lang="th-TH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F8AB6-8EBA-1877-A0F0-1F94641A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74" r="51100" b="5459"/>
          <a:stretch/>
        </p:blipFill>
        <p:spPr>
          <a:xfrm>
            <a:off x="434341" y="2116814"/>
            <a:ext cx="5985160" cy="2590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C373AA-439C-BA1F-D62F-D415C26CCD72}"/>
              </a:ext>
            </a:extLst>
          </p:cNvPr>
          <p:cNvSpPr txBox="1"/>
          <p:nvPr/>
        </p:nvSpPr>
        <p:spPr>
          <a:xfrm>
            <a:off x="434341" y="1546561"/>
            <a:ext cx="410145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SERVICES &gt; </a:t>
            </a:r>
            <a:r>
              <a:rPr lang="th-TH" dirty="0"/>
              <a:t>โรงรถ กันสาด </a:t>
            </a:r>
            <a:r>
              <a:rPr lang="en-US" dirty="0"/>
              <a:t>&gt; </a:t>
            </a:r>
            <a:r>
              <a:rPr lang="th-TH" dirty="0"/>
              <a:t>หลังคา </a:t>
            </a:r>
            <a:r>
              <a:rPr lang="en-US" dirty="0" err="1"/>
              <a:t>Shinkolite</a:t>
            </a:r>
            <a:endParaRPr lang="th-T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AB28E-1359-4832-75C1-DCEDA692B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3" r="52476" b="4707"/>
          <a:stretch/>
        </p:blipFill>
        <p:spPr>
          <a:xfrm>
            <a:off x="434341" y="5973394"/>
            <a:ext cx="5985160" cy="3052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A9066D-D2C1-E004-2AA9-6D2A28C64854}"/>
              </a:ext>
            </a:extLst>
          </p:cNvPr>
          <p:cNvSpPr txBox="1"/>
          <p:nvPr/>
        </p:nvSpPr>
        <p:spPr>
          <a:xfrm>
            <a:off x="1464767" y="6189145"/>
            <a:ext cx="313771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b="1" dirty="0"/>
              <a:t>ตัวอย่าง รูปแบบโครงสร้าง และแขนค้ำยัน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A8179-64F8-F217-97B6-E0F5F235A6A6}"/>
              </a:ext>
            </a:extLst>
          </p:cNvPr>
          <p:cNvSpPr txBox="1"/>
          <p:nvPr/>
        </p:nvSpPr>
        <p:spPr>
          <a:xfrm>
            <a:off x="723900" y="9117401"/>
            <a:ext cx="387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ราคาเริ่มต้นที่ </a:t>
            </a:r>
            <a:r>
              <a:rPr lang="en-US" dirty="0"/>
              <a:t>xxx </a:t>
            </a:r>
            <a:r>
              <a:rPr lang="th-TH" dirty="0"/>
              <a:t>บาท ต่อ ตรม.</a:t>
            </a:r>
          </a:p>
        </p:txBody>
      </p:sp>
    </p:spTree>
    <p:extLst>
      <p:ext uri="{BB962C8B-B14F-4D97-AF65-F5344CB8AC3E}">
        <p14:creationId xmlns:p14="http://schemas.microsoft.com/office/powerpoint/2010/main" val="194330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E00A3-C6DE-3B0E-D0E3-C906AAFC558B}"/>
              </a:ext>
            </a:extLst>
          </p:cNvPr>
          <p:cNvSpPr txBox="1">
            <a:spLocks/>
          </p:cNvSpPr>
          <p:nvPr/>
        </p:nvSpPr>
        <p:spPr>
          <a:xfrm>
            <a:off x="1576533" y="358075"/>
            <a:ext cx="4046245" cy="59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719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cs typeface="+mn-cs"/>
              </a:rPr>
              <a:t>2.2.1 - 2.2.3 Services Details by Materials </a:t>
            </a:r>
            <a:br>
              <a:rPr lang="en-US" sz="2000" b="1" dirty="0">
                <a:cs typeface="+mn-cs"/>
              </a:rPr>
            </a:b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9D94C-46CC-7890-8A0C-287DBC9FA7C5}"/>
              </a:ext>
            </a:extLst>
          </p:cNvPr>
          <p:cNvSpPr txBox="1"/>
          <p:nvPr/>
        </p:nvSpPr>
        <p:spPr>
          <a:xfrm>
            <a:off x="495697" y="655287"/>
            <a:ext cx="5978639" cy="800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600" b="1" dirty="0"/>
              <a:t>หมวดที่ 2 </a:t>
            </a:r>
            <a:r>
              <a:rPr lang="en-US" sz="1600" b="1" dirty="0"/>
              <a:t>:</a:t>
            </a:r>
            <a:r>
              <a:rPr lang="th-TH" sz="1600" b="1" dirty="0"/>
              <a:t> ระแนง / แผงบังตา</a:t>
            </a:r>
          </a:p>
          <a:p>
            <a:r>
              <a:rPr lang="th-TH" sz="1400" dirty="0"/>
              <a:t>อธิบายรายละเอียดการติดตั้ง และคุณสมบัติและรายละเอียดของสินค้าตามแต่ละชนิดของระแนง ซึ่ง</a:t>
            </a:r>
            <a:r>
              <a:rPr lang="th-TH" sz="1400" u="sng" dirty="0"/>
              <a:t>แบ่งออกเป็น 3 ชนิด</a:t>
            </a:r>
          </a:p>
          <a:p>
            <a:r>
              <a:rPr lang="en-US" sz="1400" dirty="0"/>
              <a:t>= 3 pages </a:t>
            </a:r>
            <a:r>
              <a:rPr lang="th-TH" sz="1400" dirty="0"/>
              <a:t>ย่อย</a:t>
            </a:r>
            <a:r>
              <a:rPr lang="th-TH" sz="1100" dirty="0"/>
              <a:t> </a:t>
            </a:r>
            <a:r>
              <a:rPr lang="th-TH" sz="1600" dirty="0"/>
              <a:t>ยกตัวอย่างเช่น</a:t>
            </a:r>
            <a:endParaRPr lang="th-TH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43D64-4F5C-3FEE-CA65-CADC09F94903}"/>
              </a:ext>
            </a:extLst>
          </p:cNvPr>
          <p:cNvSpPr txBox="1"/>
          <p:nvPr/>
        </p:nvSpPr>
        <p:spPr>
          <a:xfrm>
            <a:off x="434340" y="1546561"/>
            <a:ext cx="4869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SERVICES &gt; </a:t>
            </a:r>
            <a:r>
              <a:rPr lang="th-TH" sz="1800" b="1" dirty="0"/>
              <a:t>ระแนง / แผงบังตา </a:t>
            </a:r>
            <a:r>
              <a:rPr lang="en-US" dirty="0"/>
              <a:t>&gt; </a:t>
            </a:r>
            <a:r>
              <a:rPr lang="th-TH" b="1" dirty="0"/>
              <a:t>ไฟเบอร์ซีเมนต์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9E2163-9CA3-5B72-8CAC-4D52933B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1" t="25295" r="10139" b="37926"/>
          <a:stretch/>
        </p:blipFill>
        <p:spPr>
          <a:xfrm>
            <a:off x="1298076" y="4707794"/>
            <a:ext cx="4721724" cy="1389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AAF05-16AD-66FC-92ED-2398059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74" r="51100" b="5459"/>
          <a:stretch/>
        </p:blipFill>
        <p:spPr>
          <a:xfrm>
            <a:off x="434341" y="2116814"/>
            <a:ext cx="5985160" cy="2590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5D4DA2-EE47-5AD8-5B6F-54883DF9B315}"/>
              </a:ext>
            </a:extLst>
          </p:cNvPr>
          <p:cNvSpPr txBox="1"/>
          <p:nvPr/>
        </p:nvSpPr>
        <p:spPr>
          <a:xfrm>
            <a:off x="434340" y="6343721"/>
            <a:ext cx="387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ราคาเริ่มต้นที่ </a:t>
            </a:r>
            <a:r>
              <a:rPr lang="en-US" dirty="0"/>
              <a:t>xxx </a:t>
            </a:r>
            <a:r>
              <a:rPr lang="th-TH" dirty="0"/>
              <a:t>บาท ต่อ ตรม.</a:t>
            </a:r>
          </a:p>
        </p:txBody>
      </p:sp>
    </p:spTree>
    <p:extLst>
      <p:ext uri="{BB962C8B-B14F-4D97-AF65-F5344CB8AC3E}">
        <p14:creationId xmlns:p14="http://schemas.microsoft.com/office/powerpoint/2010/main" val="174337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E00A3-C6DE-3B0E-D0E3-C906AAFC558B}"/>
              </a:ext>
            </a:extLst>
          </p:cNvPr>
          <p:cNvSpPr txBox="1">
            <a:spLocks/>
          </p:cNvSpPr>
          <p:nvPr/>
        </p:nvSpPr>
        <p:spPr>
          <a:xfrm>
            <a:off x="1576533" y="358075"/>
            <a:ext cx="4046245" cy="59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719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cs typeface="+mn-cs"/>
              </a:rPr>
              <a:t>2.3.1 - 2.3.2 Services Details by Materials </a:t>
            </a:r>
            <a:br>
              <a:rPr lang="en-US" sz="2000" b="1" dirty="0">
                <a:cs typeface="+mn-cs"/>
              </a:rPr>
            </a:b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9D94C-46CC-7890-8A0C-287DBC9FA7C5}"/>
              </a:ext>
            </a:extLst>
          </p:cNvPr>
          <p:cNvSpPr txBox="1"/>
          <p:nvPr/>
        </p:nvSpPr>
        <p:spPr>
          <a:xfrm>
            <a:off x="495697" y="655287"/>
            <a:ext cx="5978639" cy="800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600" b="1" dirty="0"/>
              <a:t>หมวดที่ 3 </a:t>
            </a:r>
            <a:r>
              <a:rPr lang="en-US" sz="1600" b="1" dirty="0"/>
              <a:t>:</a:t>
            </a:r>
            <a:r>
              <a:rPr lang="th-TH" sz="1600" b="1" dirty="0"/>
              <a:t> </a:t>
            </a:r>
            <a:r>
              <a:rPr lang="th-TH" sz="1600" dirty="0"/>
              <a:t>แผงบังตาขนาดใหญ่ / หน้ากากอาคาร (</a:t>
            </a:r>
            <a:r>
              <a:rPr lang="en-US" sz="1600" dirty="0"/>
              <a:t>Facade)</a:t>
            </a:r>
            <a:endParaRPr lang="th-TH" sz="1600" dirty="0"/>
          </a:p>
          <a:p>
            <a:r>
              <a:rPr lang="th-TH" sz="1400" dirty="0"/>
              <a:t>อธิบายรายละเอียดการติดตั้ง และคุณสมบัติและรายละเอียดของสินค้าตามแต่ละชนิดของระแนง ซึ่ง</a:t>
            </a:r>
            <a:r>
              <a:rPr lang="th-TH" sz="1400" u="sng" dirty="0"/>
              <a:t>แบ่งออกเป็น 2 ชนิด</a:t>
            </a:r>
          </a:p>
          <a:p>
            <a:r>
              <a:rPr lang="en-US" sz="1400" dirty="0"/>
              <a:t>= 2 pages </a:t>
            </a:r>
            <a:r>
              <a:rPr lang="th-TH" sz="1400" dirty="0"/>
              <a:t>ย่อย</a:t>
            </a:r>
            <a:r>
              <a:rPr lang="th-TH" sz="1100" dirty="0"/>
              <a:t> </a:t>
            </a:r>
            <a:r>
              <a:rPr lang="th-TH" sz="1600" dirty="0"/>
              <a:t>ยกตัวอย่างเช่น</a:t>
            </a:r>
            <a:endParaRPr lang="th-TH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43D64-4F5C-3FEE-CA65-CADC09F94903}"/>
              </a:ext>
            </a:extLst>
          </p:cNvPr>
          <p:cNvSpPr txBox="1"/>
          <p:nvPr/>
        </p:nvSpPr>
        <p:spPr>
          <a:xfrm>
            <a:off x="434340" y="1546561"/>
            <a:ext cx="60399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SERVICES &gt; </a:t>
            </a:r>
            <a:r>
              <a:rPr lang="th-TH" sz="1800" dirty="0"/>
              <a:t>แผงบังตาขนาดใหญ่ / หน้ากากอาคาร (</a:t>
            </a:r>
            <a:r>
              <a:rPr lang="en-US" sz="1800" dirty="0"/>
              <a:t>Facade)</a:t>
            </a:r>
            <a:r>
              <a:rPr lang="en-US" dirty="0"/>
              <a:t>&gt; </a:t>
            </a:r>
            <a:r>
              <a:rPr lang="th-TH" b="1" dirty="0"/>
              <a:t>ไฟเบอร์ซีเมนต์</a:t>
            </a:r>
            <a:endParaRPr lang="th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699EC-55D7-8BE4-0A97-E71F173AB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1" t="25295" r="10139" b="37926"/>
          <a:stretch/>
        </p:blipFill>
        <p:spPr>
          <a:xfrm>
            <a:off x="1298076" y="4707794"/>
            <a:ext cx="4721724" cy="1389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203446-E96B-C4FD-E04D-66A4A875F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74" r="51100" b="5459"/>
          <a:stretch/>
        </p:blipFill>
        <p:spPr>
          <a:xfrm>
            <a:off x="434341" y="2116814"/>
            <a:ext cx="5985160" cy="2590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EF3BA-A8CE-0B23-279F-5C9BE1E8EB01}"/>
              </a:ext>
            </a:extLst>
          </p:cNvPr>
          <p:cNvSpPr txBox="1"/>
          <p:nvPr/>
        </p:nvSpPr>
        <p:spPr>
          <a:xfrm>
            <a:off x="580074" y="6518981"/>
            <a:ext cx="387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ราคาเริ่มต้นที่ </a:t>
            </a:r>
            <a:r>
              <a:rPr lang="en-US" dirty="0"/>
              <a:t>xxx </a:t>
            </a:r>
            <a:r>
              <a:rPr lang="th-TH" dirty="0"/>
              <a:t>บาท ต่อ ตรม.</a:t>
            </a:r>
          </a:p>
        </p:txBody>
      </p:sp>
    </p:spTree>
    <p:extLst>
      <p:ext uri="{BB962C8B-B14F-4D97-AF65-F5344CB8AC3E}">
        <p14:creationId xmlns:p14="http://schemas.microsoft.com/office/powerpoint/2010/main" val="245174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E00A3-C6DE-3B0E-D0E3-C906AAFC558B}"/>
              </a:ext>
            </a:extLst>
          </p:cNvPr>
          <p:cNvSpPr txBox="1">
            <a:spLocks/>
          </p:cNvSpPr>
          <p:nvPr/>
        </p:nvSpPr>
        <p:spPr>
          <a:xfrm>
            <a:off x="1576533" y="358075"/>
            <a:ext cx="4046245" cy="59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719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cs typeface="+mn-cs"/>
              </a:rPr>
              <a:t>2.3.1 - 2.3.2 Services Details by Materials </a:t>
            </a:r>
            <a:br>
              <a:rPr lang="en-US" sz="2000" b="1" dirty="0">
                <a:cs typeface="+mn-cs"/>
              </a:rPr>
            </a:b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9D94C-46CC-7890-8A0C-287DBC9FA7C5}"/>
              </a:ext>
            </a:extLst>
          </p:cNvPr>
          <p:cNvSpPr txBox="1"/>
          <p:nvPr/>
        </p:nvSpPr>
        <p:spPr>
          <a:xfrm>
            <a:off x="495697" y="655287"/>
            <a:ext cx="5978639" cy="800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600" b="1" dirty="0"/>
              <a:t>หมวดที่ 3 </a:t>
            </a:r>
            <a:r>
              <a:rPr lang="en-US" sz="1600" b="1" dirty="0"/>
              <a:t>:</a:t>
            </a:r>
            <a:r>
              <a:rPr lang="th-TH" sz="1600" b="1" dirty="0"/>
              <a:t> </a:t>
            </a:r>
            <a:r>
              <a:rPr lang="th-TH" sz="1600" dirty="0"/>
              <a:t>แผงบังตาขนาดใหญ่ / หน้ากากอาคาร (</a:t>
            </a:r>
            <a:r>
              <a:rPr lang="en-US" sz="1600" dirty="0"/>
              <a:t>Facade)</a:t>
            </a:r>
            <a:endParaRPr lang="th-TH" sz="1600" dirty="0"/>
          </a:p>
          <a:p>
            <a:r>
              <a:rPr lang="th-TH" sz="1400" dirty="0"/>
              <a:t>อธิบายรายละเอียดการติดตั้ง และคุณสมบัติและรายละเอียดของสินค้าตามแต่ละชนิดของระแนง ซึ่ง</a:t>
            </a:r>
            <a:r>
              <a:rPr lang="th-TH" sz="1400" u="sng" dirty="0"/>
              <a:t>แบ่งออกเป็น 2 ชนิด</a:t>
            </a:r>
          </a:p>
          <a:p>
            <a:r>
              <a:rPr lang="en-US" sz="1400" dirty="0"/>
              <a:t>= 2 pages </a:t>
            </a:r>
            <a:r>
              <a:rPr lang="th-TH" sz="1400" dirty="0"/>
              <a:t>ย่อย</a:t>
            </a:r>
            <a:r>
              <a:rPr lang="th-TH" sz="1100" dirty="0"/>
              <a:t> </a:t>
            </a:r>
            <a:r>
              <a:rPr lang="th-TH" sz="1600" dirty="0"/>
              <a:t>ยกตัวอย่างเช่น</a:t>
            </a:r>
            <a:endParaRPr lang="th-TH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43D64-4F5C-3FEE-CA65-CADC09F94903}"/>
              </a:ext>
            </a:extLst>
          </p:cNvPr>
          <p:cNvSpPr txBox="1"/>
          <p:nvPr/>
        </p:nvSpPr>
        <p:spPr>
          <a:xfrm>
            <a:off x="434340" y="1546561"/>
            <a:ext cx="60399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SERVICES &gt; </a:t>
            </a:r>
            <a:r>
              <a:rPr lang="th-TH" sz="1800" dirty="0"/>
              <a:t>แผงบังตาขนาดใหญ่ / หน้ากากอาคาร (</a:t>
            </a:r>
            <a:r>
              <a:rPr lang="en-US" sz="1800" dirty="0"/>
              <a:t>Facade)</a:t>
            </a:r>
            <a:r>
              <a:rPr lang="en-US" dirty="0"/>
              <a:t>&gt; </a:t>
            </a:r>
            <a:r>
              <a:rPr lang="th-TH" b="1" dirty="0"/>
              <a:t>ไฟเบอร์ซีเมนต์</a:t>
            </a:r>
            <a:endParaRPr lang="th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699EC-55D7-8BE4-0A97-E71F173AB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1" t="25295" r="10139" b="37926"/>
          <a:stretch/>
        </p:blipFill>
        <p:spPr>
          <a:xfrm>
            <a:off x="1298076" y="4707794"/>
            <a:ext cx="4721724" cy="1389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203446-E96B-C4FD-E04D-66A4A875F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74" r="51100" b="5459"/>
          <a:stretch/>
        </p:blipFill>
        <p:spPr>
          <a:xfrm>
            <a:off x="434341" y="2116814"/>
            <a:ext cx="5985160" cy="2590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DED66-9C46-7F1E-8C92-B2B3CD9CCF54}"/>
              </a:ext>
            </a:extLst>
          </p:cNvPr>
          <p:cNvSpPr txBox="1"/>
          <p:nvPr/>
        </p:nvSpPr>
        <p:spPr>
          <a:xfrm>
            <a:off x="580074" y="6198941"/>
            <a:ext cx="387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ราคาเริ่มต้นที่ </a:t>
            </a:r>
            <a:r>
              <a:rPr lang="en-US" dirty="0"/>
              <a:t>xxx </a:t>
            </a:r>
            <a:r>
              <a:rPr lang="th-TH" dirty="0"/>
              <a:t>บาท ต่อ ตรม.</a:t>
            </a:r>
          </a:p>
        </p:txBody>
      </p:sp>
    </p:spTree>
    <p:extLst>
      <p:ext uri="{BB962C8B-B14F-4D97-AF65-F5344CB8AC3E}">
        <p14:creationId xmlns:p14="http://schemas.microsoft.com/office/powerpoint/2010/main" val="77101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D4788A-B9F8-574C-206E-D4BE1DD34164}"/>
              </a:ext>
            </a:extLst>
          </p:cNvPr>
          <p:cNvSpPr txBox="1">
            <a:spLocks/>
          </p:cNvSpPr>
          <p:nvPr/>
        </p:nvSpPr>
        <p:spPr>
          <a:xfrm>
            <a:off x="1576533" y="358075"/>
            <a:ext cx="4046245" cy="122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19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cs typeface="+mn-cs"/>
              </a:rPr>
              <a:t>2.4 Services Details by Materials </a:t>
            </a:r>
          </a:p>
          <a:p>
            <a:pPr algn="ctr"/>
            <a:br>
              <a:rPr lang="en-US" sz="2000" b="1" dirty="0">
                <a:cs typeface="+mn-cs"/>
              </a:rPr>
            </a:br>
            <a:r>
              <a:rPr lang="th-TH" sz="3300" b="1" dirty="0">
                <a:highlight>
                  <a:srgbClr val="FFFF00"/>
                </a:highlight>
                <a:cs typeface="+mn-cs"/>
              </a:rPr>
              <a:t>ไม่มี</a:t>
            </a: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773F-E8AC-993B-E789-CF5DD1542F1F}"/>
              </a:ext>
            </a:extLst>
          </p:cNvPr>
          <p:cNvSpPr txBox="1"/>
          <p:nvPr/>
        </p:nvSpPr>
        <p:spPr>
          <a:xfrm>
            <a:off x="495697" y="1584927"/>
            <a:ext cx="5978639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600" b="1" dirty="0"/>
              <a:t>หมวดที่ 4 </a:t>
            </a:r>
            <a:r>
              <a:rPr lang="en-US" sz="1600" b="1" dirty="0"/>
              <a:t>:</a:t>
            </a:r>
            <a:r>
              <a:rPr lang="th-TH" sz="1600" b="1" dirty="0"/>
              <a:t> ต่อเติม / รีโนเวท / ตกแต่ง บ้านและอาคาร</a:t>
            </a:r>
            <a:endParaRPr lang="th-TH" sz="1100" b="1" dirty="0"/>
          </a:p>
          <a:p>
            <a:r>
              <a:rPr lang="th-TH" dirty="0">
                <a:solidFill>
                  <a:srgbClr val="FF0000"/>
                </a:solidFill>
              </a:rPr>
              <a:t>เนื่องจากเป็นงาน </a:t>
            </a:r>
            <a:r>
              <a:rPr lang="en-US" dirty="0">
                <a:solidFill>
                  <a:srgbClr val="FF0000"/>
                </a:solidFill>
              </a:rPr>
              <a:t>Custom Design &amp; Construction </a:t>
            </a:r>
            <a:r>
              <a:rPr lang="th-TH" dirty="0">
                <a:solidFill>
                  <a:srgbClr val="FF0000"/>
                </a:solidFill>
              </a:rPr>
              <a:t>จึงไม่มีการอธิบายรายละเอียด </a:t>
            </a:r>
            <a:r>
              <a:rPr lang="en-US" dirty="0">
                <a:solidFill>
                  <a:srgbClr val="FF0000"/>
                </a:solidFill>
              </a:rPr>
              <a:t>spec </a:t>
            </a:r>
            <a:r>
              <a:rPr lang="th-TH" dirty="0">
                <a:solidFill>
                  <a:srgbClr val="FF0000"/>
                </a:solidFill>
              </a:rPr>
              <a:t>สินค้า</a:t>
            </a:r>
            <a:endParaRPr lang="th-TH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08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C190F-AF10-7915-EF38-C699C46785C9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8437A1-79B3-0C20-E110-A6AC1DD8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3. Project </a:t>
            </a: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8B2B3-4C92-0D2C-E240-A3B9A3539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6" t="19274" r="15534" b="6212"/>
          <a:stretch/>
        </p:blipFill>
        <p:spPr>
          <a:xfrm>
            <a:off x="580074" y="982073"/>
            <a:ext cx="5944685" cy="6557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801FC-1AD7-9E73-C227-7E89B81D9348}"/>
              </a:ext>
            </a:extLst>
          </p:cNvPr>
          <p:cNvSpPr txBox="1"/>
          <p:nvPr/>
        </p:nvSpPr>
        <p:spPr>
          <a:xfrm>
            <a:off x="647569" y="960120"/>
            <a:ext cx="5710116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sz="1400" dirty="0">
                <a:hlinkClick r:id="rId4"/>
              </a:rPr>
              <a:t>https://treeconcept.com/gallery-tc/</a:t>
            </a:r>
            <a:endParaRPr lang="th-TH" sz="1400" dirty="0"/>
          </a:p>
          <a:p>
            <a:r>
              <a:rPr lang="th-TH" sz="1400" dirty="0"/>
              <a:t>หน้ารวมผลงาน ใช้ลูกเล่นแบบ </a:t>
            </a:r>
            <a:r>
              <a:rPr lang="en-US" sz="1400" dirty="0"/>
              <a:t>website Tree Concept </a:t>
            </a:r>
            <a:r>
              <a:rPr lang="th-TH" sz="1400" dirty="0"/>
              <a:t>แยกบริการออกเป็น 6 หมวดหมู่ผ่านภาพแต่ละภาพ แล้วค่อย </a:t>
            </a:r>
            <a:r>
              <a:rPr lang="en-US" sz="1400" dirty="0"/>
              <a:t>Double </a:t>
            </a:r>
            <a:r>
              <a:rPr lang="en-US" sz="1400" dirty="0" err="1"/>
              <a:t>Cick</a:t>
            </a:r>
            <a:r>
              <a:rPr lang="en-US" sz="1400" dirty="0"/>
              <a:t> </a:t>
            </a:r>
            <a:r>
              <a:rPr lang="th-TH" sz="1400" dirty="0"/>
              <a:t>ภาพไปสู่หมวดหมู่ย่อยอีกที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0960-8A28-DB68-8343-7F02A6460731}"/>
              </a:ext>
            </a:extLst>
          </p:cNvPr>
          <p:cNvSpPr txBox="1"/>
          <p:nvPr/>
        </p:nvSpPr>
        <p:spPr>
          <a:xfrm>
            <a:off x="810397" y="2023503"/>
            <a:ext cx="1769732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b="1" dirty="0"/>
              <a:t>1.โรงรถ / กันสาด</a:t>
            </a:r>
          </a:p>
          <a:p>
            <a:r>
              <a:rPr lang="th-TH" sz="1600" b="1" dirty="0"/>
              <a:t>    (แบบทึบแสง)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29373-D243-5987-4750-333ED9DFECE3}"/>
              </a:ext>
            </a:extLst>
          </p:cNvPr>
          <p:cNvSpPr txBox="1"/>
          <p:nvPr/>
        </p:nvSpPr>
        <p:spPr>
          <a:xfrm>
            <a:off x="3524059" y="3372440"/>
            <a:ext cx="1419080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1600" b="1" dirty="0"/>
              <a:t>2.ระแนง / แผงบังตา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8CD82-BBF0-20CB-59FB-EA3BE7E63E59}"/>
              </a:ext>
            </a:extLst>
          </p:cNvPr>
          <p:cNvSpPr txBox="1"/>
          <p:nvPr/>
        </p:nvSpPr>
        <p:spPr>
          <a:xfrm>
            <a:off x="5023722" y="3349431"/>
            <a:ext cx="1224722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1400" dirty="0"/>
              <a:t>3. แผงบังตาขนาดใหญ่ (</a:t>
            </a:r>
            <a:r>
              <a:rPr lang="en-US" sz="1400" dirty="0"/>
              <a:t>Facade)</a:t>
            </a:r>
            <a:endParaRPr lang="th-TH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9D3DF-7308-0DBA-E5E6-97B37B252E5B}"/>
              </a:ext>
            </a:extLst>
          </p:cNvPr>
          <p:cNvSpPr txBox="1"/>
          <p:nvPr/>
        </p:nvSpPr>
        <p:spPr>
          <a:xfrm>
            <a:off x="810397" y="4924478"/>
            <a:ext cx="24105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dirty="0"/>
              <a:t>4. ต่อเติม / รีโนเวท / ตกแต่ง บ้านและอาคาร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92335-2E2B-032C-A2B5-FE4010B8B2D4}"/>
              </a:ext>
            </a:extLst>
          </p:cNvPr>
          <p:cNvSpPr txBox="1"/>
          <p:nvPr/>
        </p:nvSpPr>
        <p:spPr>
          <a:xfrm>
            <a:off x="580074" y="7773896"/>
            <a:ext cx="580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: 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หมวดหมู่ย่อยบริการ ที่ 1-3 จะเป็นการเรียงภาพลงไป</a:t>
            </a:r>
            <a:r>
              <a:rPr lang="th-TH" dirty="0" err="1"/>
              <a:t>เรื่อยๆ</a:t>
            </a:r>
            <a:r>
              <a:rPr lang="th-TH" dirty="0"/>
              <a:t> ไม่มีการเขียนอธิบาย</a:t>
            </a:r>
          </a:p>
          <a:p>
            <a:pPr marL="285750" indent="-285750">
              <a:buFontTx/>
              <a:buChar char="-"/>
            </a:pPr>
            <a:r>
              <a:rPr lang="th-TH" dirty="0"/>
              <a:t>ส่วนหมวดหมู่ที่ 4 จะเป็นการเรียง </a:t>
            </a:r>
            <a:r>
              <a:rPr lang="en-US" dirty="0"/>
              <a:t>by project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6BD46-FEB7-519A-C41D-966E8E6A7817}"/>
              </a:ext>
            </a:extLst>
          </p:cNvPr>
          <p:cNvSpPr txBox="1"/>
          <p:nvPr/>
        </p:nvSpPr>
        <p:spPr>
          <a:xfrm>
            <a:off x="3599656" y="1916502"/>
            <a:ext cx="1769732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b="1" dirty="0"/>
              <a:t>1.โรงรถ / กันสาด</a:t>
            </a:r>
          </a:p>
          <a:p>
            <a:r>
              <a:rPr lang="th-TH" sz="1600" b="1" dirty="0"/>
              <a:t>    (แบบโปร่งแสง)</a:t>
            </a:r>
          </a:p>
        </p:txBody>
      </p:sp>
    </p:spTree>
    <p:extLst>
      <p:ext uri="{BB962C8B-B14F-4D97-AF65-F5344CB8AC3E}">
        <p14:creationId xmlns:p14="http://schemas.microsoft.com/office/powerpoint/2010/main" val="166330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F818D7-2573-6EBD-81F6-D33176ABA956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37D894-1947-151A-808C-19C61DE4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3.1-3.3 Project </a:t>
            </a: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8742F-1BA8-01AB-82A4-AC0D4447F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6" t="19274" r="18818" b="6212"/>
          <a:stretch/>
        </p:blipFill>
        <p:spPr>
          <a:xfrm>
            <a:off x="700909" y="2406670"/>
            <a:ext cx="5143631" cy="8082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D5FCD9-A3C7-ACDA-A96B-97960680D926}"/>
              </a:ext>
            </a:extLst>
          </p:cNvPr>
          <p:cNvSpPr txBox="1"/>
          <p:nvPr/>
        </p:nvSpPr>
        <p:spPr>
          <a:xfrm>
            <a:off x="647569" y="960120"/>
            <a:ext cx="5710116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sz="1400" dirty="0">
                <a:hlinkClick r:id="rId3"/>
              </a:rPr>
              <a:t>https://treeconcept.com/gallery-tc/</a:t>
            </a:r>
            <a:r>
              <a:rPr lang="th-TH" sz="1400" dirty="0"/>
              <a:t>    </a:t>
            </a:r>
            <a:endParaRPr lang="en-US" sz="1400" dirty="0"/>
          </a:p>
          <a:p>
            <a:r>
              <a:rPr lang="en-US" sz="1400" dirty="0"/>
              <a:t>https://www.alufence-th.com/project</a:t>
            </a:r>
            <a:endParaRPr lang="th-TH" sz="1400" dirty="0"/>
          </a:p>
          <a:p>
            <a:r>
              <a:rPr lang="en-US" sz="1400" dirty="0"/>
              <a:t>Page </a:t>
            </a:r>
            <a:r>
              <a:rPr lang="th-TH" sz="1400" dirty="0"/>
              <a:t>ย่อยผลงานแต่ละหมวดหมู่ จะพรี</a:t>
            </a:r>
            <a:r>
              <a:rPr lang="th-TH" sz="1400" dirty="0" err="1"/>
              <a:t>เซนต์</a:t>
            </a:r>
            <a:r>
              <a:rPr lang="th-TH" sz="1400" dirty="0"/>
              <a:t>ผลงานเรียงลงมา</a:t>
            </a:r>
            <a:r>
              <a:rPr lang="th-TH" sz="1400" dirty="0" err="1"/>
              <a:t>เรื่อยๆ</a:t>
            </a:r>
            <a:endParaRPr lang="th-TH" sz="1400" dirty="0"/>
          </a:p>
          <a:p>
            <a:r>
              <a:rPr lang="th-TH" sz="1600" b="1" dirty="0"/>
              <a:t>3.1 โรงรถ กันสาด </a:t>
            </a:r>
          </a:p>
          <a:p>
            <a:r>
              <a:rPr lang="en-US" sz="1400" dirty="0"/>
              <a:t>&gt;&gt; </a:t>
            </a:r>
            <a:r>
              <a:rPr lang="th-TH" sz="1400" dirty="0"/>
              <a:t>แยก </a:t>
            </a:r>
            <a:r>
              <a:rPr lang="en-US" sz="1400" dirty="0"/>
              <a:t>sub category </a:t>
            </a:r>
            <a:r>
              <a:rPr lang="th-TH" sz="1400" dirty="0"/>
              <a:t>ออกตามชนิดหลังคาทั้ง 9 ประเภท เพื่อให้ง่ายต่อความเข้าใจ (ใช้การ </a:t>
            </a:r>
            <a:r>
              <a:rPr lang="en-US" sz="1400" dirty="0"/>
              <a:t>scroll down </a:t>
            </a:r>
            <a:r>
              <a:rPr lang="th-TH" sz="1400" dirty="0"/>
              <a:t>ภาพลงมาต่อเนื่องใน </a:t>
            </a:r>
            <a:r>
              <a:rPr lang="en-US" sz="1400" dirty="0"/>
              <a:t>page </a:t>
            </a:r>
            <a:r>
              <a:rPr lang="th-TH" sz="1400" dirty="0"/>
              <a:t>เดียวได้เลย</a:t>
            </a:r>
          </a:p>
          <a:p>
            <a:r>
              <a:rPr lang="th-TH" sz="1600" b="1" dirty="0"/>
              <a:t>3.2 - 3.3 แยก</a:t>
            </a:r>
            <a:r>
              <a:rPr lang="th-TH" sz="1400" b="1" dirty="0"/>
              <a:t> </a:t>
            </a:r>
            <a:r>
              <a:rPr lang="en-US" sz="1400" b="1" dirty="0"/>
              <a:t>page </a:t>
            </a:r>
            <a:r>
              <a:rPr lang="th-TH" sz="1600" b="1" dirty="0"/>
              <a:t>แต่ละหมวดหมู่ / วางภาพต่อเนื่องลงมาได้เลย ผลงานยังไม่เยอะ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B8646-2002-95D6-1882-E6E121D91C83}"/>
              </a:ext>
            </a:extLst>
          </p:cNvPr>
          <p:cNvSpPr txBox="1"/>
          <p:nvPr/>
        </p:nvSpPr>
        <p:spPr>
          <a:xfrm>
            <a:off x="2575560" y="2743200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4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C190F-AF10-7915-EF38-C699C46785C9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8437A1-79B3-0C20-E110-A6AC1DD8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>
                <a:cs typeface="+mn-cs"/>
              </a:rPr>
              <a:t>3.4 Project</a:t>
            </a:r>
            <a:br>
              <a:rPr lang="en-US" sz="2000" b="1" dirty="0">
                <a:cs typeface="+mn-cs"/>
              </a:rPr>
            </a:br>
            <a:r>
              <a:rPr lang="th-TH" sz="2000" b="1" dirty="0">
                <a:cs typeface="+mn-cs"/>
              </a:rPr>
              <a:t>(ประเภทงานต่อเติม รีโนเวท</a:t>
            </a:r>
            <a:r>
              <a:rPr lang="en-US" sz="2000" b="1" dirty="0">
                <a:cs typeface="+mn-cs"/>
              </a:rPr>
              <a:t>)</a:t>
            </a:r>
            <a:r>
              <a:rPr lang="en-US" sz="2000" b="1" dirty="0">
                <a:solidFill>
                  <a:srgbClr val="FF0000"/>
                </a:solidFill>
                <a:cs typeface="+mn-cs"/>
              </a:rPr>
              <a:t> </a:t>
            </a:r>
            <a:endParaRPr lang="th-TH" sz="2000" b="1" dirty="0">
              <a:solidFill>
                <a:srgbClr val="FF0000"/>
              </a:solidFill>
              <a:highlight>
                <a:srgbClr val="FFFF00"/>
              </a:highlight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BEB37-0258-AF7D-06FE-C7DD4408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8" t="11748" r="7175" b="9223"/>
          <a:stretch/>
        </p:blipFill>
        <p:spPr>
          <a:xfrm>
            <a:off x="417134" y="1928377"/>
            <a:ext cx="5962385" cy="355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F2E8B-7045-BD88-64C8-E1EFA7400366}"/>
              </a:ext>
            </a:extLst>
          </p:cNvPr>
          <p:cNvSpPr txBox="1"/>
          <p:nvPr/>
        </p:nvSpPr>
        <p:spPr>
          <a:xfrm>
            <a:off x="417134" y="846505"/>
            <a:ext cx="63650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hlinkClick r:id="rId4"/>
              </a:rPr>
              <a:t>https://www.ginggaanbai.com/PROJECT/60e7c15f0d7a220012976d7c</a:t>
            </a:r>
            <a:endParaRPr lang="th-TH" dirty="0"/>
          </a:p>
          <a:p>
            <a:r>
              <a:rPr lang="th-TH" dirty="0"/>
              <a:t>ใช้รูปแบบการพรี</a:t>
            </a:r>
            <a:r>
              <a:rPr lang="th-TH" dirty="0" err="1"/>
              <a:t>เซนต์</a:t>
            </a:r>
            <a:r>
              <a:rPr lang="th-TH" dirty="0"/>
              <a:t>คล้าย </a:t>
            </a:r>
            <a:r>
              <a:rPr lang="en-US" dirty="0"/>
              <a:t>website </a:t>
            </a:r>
            <a:r>
              <a:rPr lang="th-TH" dirty="0"/>
              <a:t>กิ่งก้านใบ และ ที่คุณ</a:t>
            </a:r>
            <a:r>
              <a:rPr lang="th-TH" dirty="0" err="1"/>
              <a:t>แบงค์</a:t>
            </a:r>
            <a:r>
              <a:rPr lang="th-TH" dirty="0"/>
              <a:t>นำเสนอ ในหัวข้อ </a:t>
            </a:r>
            <a:r>
              <a:rPr lang="en-US" dirty="0"/>
              <a:t>Work </a:t>
            </a:r>
            <a:r>
              <a:rPr lang="th-TH" dirty="0"/>
              <a:t>และ </a:t>
            </a:r>
            <a:r>
              <a:rPr lang="en-US" dirty="0"/>
              <a:t>Work Detail </a:t>
            </a:r>
            <a:r>
              <a:rPr lang="th-TH" dirty="0"/>
              <a:t>ค่ะ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F3E18B-CAF4-D445-D3CB-3CF90C1ED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3" t="27245" r="67718" b="5220"/>
          <a:stretch/>
        </p:blipFill>
        <p:spPr>
          <a:xfrm>
            <a:off x="2118360" y="5665449"/>
            <a:ext cx="2490358" cy="48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BFA2-B729-C78A-A4A3-20A9053F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96" y="401678"/>
            <a:ext cx="915927" cy="446520"/>
          </a:xfrm>
        </p:spPr>
        <p:txBody>
          <a:bodyPr>
            <a:normAutofit/>
          </a:bodyPr>
          <a:lstStyle/>
          <a:p>
            <a:pPr algn="ctr"/>
            <a:r>
              <a:rPr lang="en-US" sz="1395" b="1" dirty="0">
                <a:cs typeface="+mn-cs"/>
              </a:rPr>
              <a:t>1. Home</a:t>
            </a:r>
            <a:endParaRPr lang="th-TH" sz="1395" b="1" dirty="0"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CACB9-2F57-2F50-F2D1-2FEDF814CEED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AE228-87EB-6002-7C33-24D424EA605F}"/>
              </a:ext>
            </a:extLst>
          </p:cNvPr>
          <p:cNvSpPr>
            <a:spLocks/>
          </p:cNvSpPr>
          <p:nvPr/>
        </p:nvSpPr>
        <p:spPr>
          <a:xfrm>
            <a:off x="486594" y="1115244"/>
            <a:ext cx="5944685" cy="220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731E7-C690-E177-0CF5-EC534F7CCC00}"/>
              </a:ext>
            </a:extLst>
          </p:cNvPr>
          <p:cNvSpPr txBox="1"/>
          <p:nvPr/>
        </p:nvSpPr>
        <p:spPr>
          <a:xfrm>
            <a:off x="1360196" y="1335071"/>
            <a:ext cx="2124821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6281" indent="-256281">
              <a:buAutoNum type="arabicPeriod"/>
            </a:pPr>
            <a:r>
              <a:rPr lang="th-TH" sz="1395" dirty="0"/>
              <a:t>รูปภาพใหญ่ เกือบเต็มจอ </a:t>
            </a:r>
            <a:endParaRPr lang="en-US" sz="1395" dirty="0"/>
          </a:p>
          <a:p>
            <a:r>
              <a:rPr lang="en-US" sz="1395" dirty="0"/>
              <a:t>      x3 </a:t>
            </a:r>
            <a:r>
              <a:rPr lang="th-TH" sz="1395" dirty="0"/>
              <a:t>ภาพ (</a:t>
            </a:r>
            <a:r>
              <a:rPr lang="en-US" sz="1395" dirty="0"/>
              <a:t>Slide)</a:t>
            </a:r>
            <a:endParaRPr lang="th-TH" sz="139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B5A69-B5BC-0E9F-4D4F-5B7606D4C726}"/>
              </a:ext>
            </a:extLst>
          </p:cNvPr>
          <p:cNvSpPr txBox="1"/>
          <p:nvPr/>
        </p:nvSpPr>
        <p:spPr>
          <a:xfrm>
            <a:off x="473431" y="3350823"/>
            <a:ext cx="5424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</a:t>
            </a:r>
            <a:r>
              <a:rPr lang="th-TH" sz="1400" dirty="0"/>
              <a:t>รายละเอียด เกี่ยวกับเราเบื้องต้น + </a:t>
            </a:r>
            <a:r>
              <a:rPr lang="en-US" sz="1400" dirty="0"/>
              <a:t>icon </a:t>
            </a:r>
            <a:r>
              <a:rPr lang="th-TH" sz="1400" dirty="0"/>
              <a:t>จุดเด่นของร้าน </a:t>
            </a:r>
            <a:r>
              <a:rPr lang="en-US" sz="1400" dirty="0"/>
              <a:t>ex.</a:t>
            </a:r>
            <a:r>
              <a:rPr lang="th-TH" sz="1400" dirty="0"/>
              <a:t>รับประกันงาน ออกแบบตามใจลูกค้า ....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76B41-59A8-7339-EE6D-F15BCAEC2801}"/>
              </a:ext>
            </a:extLst>
          </p:cNvPr>
          <p:cNvSpPr txBox="1"/>
          <p:nvPr/>
        </p:nvSpPr>
        <p:spPr>
          <a:xfrm>
            <a:off x="6004559" y="3900332"/>
            <a:ext cx="61467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 dirty="0">
                <a:solidFill>
                  <a:srgbClr val="FF0000"/>
                </a:solidFill>
                <a:highlight>
                  <a:srgbClr val="FFFF00"/>
                </a:highlight>
              </a:rPr>
              <a:t>3. </a:t>
            </a:r>
            <a:r>
              <a:rPr 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Link Contact Social Media </a:t>
            </a:r>
            <a:r>
              <a:rPr lang="th-TH" sz="1100" dirty="0">
                <a:solidFill>
                  <a:srgbClr val="FF0000"/>
                </a:solidFill>
                <a:highlight>
                  <a:srgbClr val="FFFF00"/>
                </a:highlight>
              </a:rPr>
              <a:t>ย้ายไปไว้ตรง </a:t>
            </a:r>
            <a:r>
              <a:rPr 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Footer</a:t>
            </a:r>
            <a:endParaRPr lang="th-TH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87CE2-6D13-168B-1EC1-54CDCDAA4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87" t="62620" r="35204" b="3247"/>
          <a:stretch/>
        </p:blipFill>
        <p:spPr>
          <a:xfrm>
            <a:off x="5925312" y="5213769"/>
            <a:ext cx="693926" cy="22873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2A46-E034-B6FD-8D54-2A2FF28C1FC2}"/>
              </a:ext>
            </a:extLst>
          </p:cNvPr>
          <p:cNvSpPr>
            <a:spLocks/>
          </p:cNvSpPr>
          <p:nvPr/>
        </p:nvSpPr>
        <p:spPr>
          <a:xfrm>
            <a:off x="549332" y="9107927"/>
            <a:ext cx="5258457" cy="1340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6327A7-973E-4E82-9955-B6F66020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81" t="50430" r="11845" b="13141"/>
          <a:stretch/>
        </p:blipFill>
        <p:spPr>
          <a:xfrm>
            <a:off x="877824" y="3728310"/>
            <a:ext cx="4779263" cy="737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0B3F12-6D4A-350E-4DC5-439F13AE5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05" t="11338" r="1269" b="6287"/>
          <a:stretch/>
        </p:blipFill>
        <p:spPr>
          <a:xfrm>
            <a:off x="549334" y="4689524"/>
            <a:ext cx="5258457" cy="2601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7B50E8-65F2-26D4-86A3-FC9466D6C712}"/>
              </a:ext>
            </a:extLst>
          </p:cNvPr>
          <p:cNvSpPr txBox="1"/>
          <p:nvPr/>
        </p:nvSpPr>
        <p:spPr>
          <a:xfrm>
            <a:off x="549332" y="9126273"/>
            <a:ext cx="5077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4. ข้อมูลบริการเบื้องต้น รูปภาพ + รายละเอียดบริการ (ภาพเลื่อนได้ 2-3 ภาพ / หัวข้อบริการ)</a:t>
            </a:r>
          </a:p>
          <a:p>
            <a:r>
              <a:rPr lang="th-TH" sz="1400" dirty="0"/>
              <a:t>4.1 โรงรถ กันสาด</a:t>
            </a:r>
          </a:p>
          <a:p>
            <a:r>
              <a:rPr lang="th-TH" sz="1400" dirty="0"/>
              <a:t>4.2 ระแนง / แผงบังตา</a:t>
            </a:r>
          </a:p>
          <a:p>
            <a:r>
              <a:rPr lang="th-TH" sz="1400" dirty="0"/>
              <a:t>4.3 แผงบังตาขนาดใหญ่ (</a:t>
            </a:r>
            <a:r>
              <a:rPr lang="en-US" sz="1400" dirty="0"/>
              <a:t>Facade)</a:t>
            </a:r>
            <a:endParaRPr lang="th-TH" sz="1400" dirty="0"/>
          </a:p>
          <a:p>
            <a:r>
              <a:rPr lang="th-TH" sz="1400" dirty="0"/>
              <a:t>4.4 ต่อเติม / รีโนเวท / ตกแต่ง บ้านและอาคาร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C7DE80-1A94-20E3-3C76-7CFF26CA7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82" t="36919" r="677" b="7405"/>
          <a:stretch/>
        </p:blipFill>
        <p:spPr>
          <a:xfrm>
            <a:off x="549334" y="7304390"/>
            <a:ext cx="5272680" cy="1766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6B47B7-9B63-A021-1DC1-84BA2CEE5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16" t="60452" r="81121" b="12847"/>
          <a:stretch/>
        </p:blipFill>
        <p:spPr>
          <a:xfrm>
            <a:off x="580075" y="4689524"/>
            <a:ext cx="870774" cy="11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3AF97-2C27-8FDF-37E8-29EE73FE61C3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E32F3-0AC2-8936-2805-55D6C84D5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" t="16352" r="50729" b="6957"/>
          <a:stretch/>
        </p:blipFill>
        <p:spPr>
          <a:xfrm>
            <a:off x="458154" y="1167630"/>
            <a:ext cx="5901463" cy="25890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878C17-8517-E11D-AC42-089FD527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4 About Us</a:t>
            </a:r>
            <a:endParaRPr lang="th-TH" sz="2000" b="1" dirty="0">
              <a:solidFill>
                <a:srgbClr val="FF0000"/>
              </a:solidFill>
              <a:highlight>
                <a:srgbClr val="FFFF00"/>
              </a:highlight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1B501-2A90-2011-EFC2-8191883C3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1" t="39296" r="58968" b="7718"/>
          <a:stretch/>
        </p:blipFill>
        <p:spPr>
          <a:xfrm>
            <a:off x="663942" y="3077998"/>
            <a:ext cx="5871427" cy="2774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93AD4-C90F-911F-5AFA-65A38D8D7FE3}"/>
              </a:ext>
            </a:extLst>
          </p:cNvPr>
          <p:cNvSpPr txBox="1"/>
          <p:nvPr/>
        </p:nvSpPr>
        <p:spPr>
          <a:xfrm>
            <a:off x="1295400" y="815341"/>
            <a:ext cx="342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เน้นเรียบ ง่าย ทีแค่ภาพ โลโก้ และ </a:t>
            </a:r>
            <a:r>
              <a:rPr lang="en-US" dirty="0"/>
              <a:t>description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09779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3C194-D94A-E1F0-F1F4-0F6C0E9C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3" t="20779" r="59568" b="18158"/>
          <a:stretch/>
        </p:blipFill>
        <p:spPr>
          <a:xfrm>
            <a:off x="739140" y="1955640"/>
            <a:ext cx="5880099" cy="3444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BA28FB-218E-2EA6-A63A-7D7D9B8A2F6E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52588D-939F-83B4-9F83-184A9029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5 Contact</a:t>
            </a:r>
            <a:endParaRPr lang="th-TH" sz="2000" b="1" dirty="0">
              <a:solidFill>
                <a:srgbClr val="FF0000"/>
              </a:solidFill>
              <a:highlight>
                <a:srgbClr val="FFFF00"/>
              </a:highlight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D7C9-0CD8-2C86-CCD3-19B6FA3FFC4E}"/>
              </a:ext>
            </a:extLst>
          </p:cNvPr>
          <p:cNvSpPr txBox="1"/>
          <p:nvPr/>
        </p:nvSpPr>
        <p:spPr>
          <a:xfrm>
            <a:off x="647569" y="960120"/>
            <a:ext cx="5710116" cy="1046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sz="1400" dirty="0">
                <a:hlinkClick r:id="rId3"/>
              </a:rPr>
              <a:t>https://treeconcept.com/gallery-tc/</a:t>
            </a:r>
            <a:r>
              <a:rPr lang="th-TH" sz="1400" dirty="0"/>
              <a:t>    </a:t>
            </a:r>
            <a:endParaRPr lang="en-US" sz="1400" dirty="0"/>
          </a:p>
          <a:p>
            <a:r>
              <a:rPr lang="th-TH" sz="1600" b="1" dirty="0"/>
              <a:t>เลียนแบบ </a:t>
            </a:r>
            <a:r>
              <a:rPr lang="en-US" sz="1600" b="1" dirty="0"/>
              <a:t>web tree concept</a:t>
            </a:r>
          </a:p>
          <a:p>
            <a:pPr marL="285750" indent="-285750">
              <a:buFontTx/>
              <a:buChar char="-"/>
            </a:pPr>
            <a:r>
              <a:rPr lang="th-TH" sz="1600" b="1" dirty="0"/>
              <a:t>มี </a:t>
            </a:r>
            <a:r>
              <a:rPr lang="en-US" sz="1600" b="1" dirty="0"/>
              <a:t>text </a:t>
            </a:r>
            <a:r>
              <a:rPr lang="en-US" sz="1400" b="1" u="sng" dirty="0"/>
              <a:t>view on Google Maps </a:t>
            </a:r>
            <a:r>
              <a:rPr lang="th-TH" sz="1600" b="1" dirty="0"/>
              <a:t>เพื่อลิงค์ไปยัง </a:t>
            </a:r>
            <a:r>
              <a:rPr lang="en-US" sz="1400" b="1" dirty="0"/>
              <a:t>web google map</a:t>
            </a:r>
          </a:p>
          <a:p>
            <a:pPr marL="285750" indent="-285750">
              <a:buFontTx/>
              <a:buChar char="-"/>
            </a:pPr>
            <a:r>
              <a:rPr lang="th-TH" sz="1400" b="1" dirty="0"/>
              <a:t>เพิ่ม </a:t>
            </a:r>
            <a:r>
              <a:rPr lang="en-US" sz="1400" b="1" dirty="0"/>
              <a:t>icon Facebook / Line </a:t>
            </a:r>
            <a:r>
              <a:rPr lang="th-TH" sz="1400" b="1" dirty="0"/>
              <a:t>ให้ใหญ่ขึ้น สังเกตได้ง่ายขึ้น</a:t>
            </a:r>
            <a:endParaRPr lang="th-TH" sz="1600" b="1" dirty="0"/>
          </a:p>
        </p:txBody>
      </p:sp>
    </p:spTree>
    <p:extLst>
      <p:ext uri="{BB962C8B-B14F-4D97-AF65-F5344CB8AC3E}">
        <p14:creationId xmlns:p14="http://schemas.microsoft.com/office/powerpoint/2010/main" val="356417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C17396-A643-C436-5755-320B3EA3CA4D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B9DA15-B53D-125E-1812-4E67C064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6. Knowledge</a:t>
            </a:r>
            <a:endParaRPr lang="th-TH" sz="2000" b="1" dirty="0">
              <a:solidFill>
                <a:srgbClr val="FF0000"/>
              </a:solidFill>
              <a:highlight>
                <a:srgbClr val="FFFF00"/>
              </a:highlight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CB4C-40E0-273B-A3D9-93135E1B10C8}"/>
              </a:ext>
            </a:extLst>
          </p:cNvPr>
          <p:cNvSpPr txBox="1"/>
          <p:nvPr/>
        </p:nvSpPr>
        <p:spPr>
          <a:xfrm>
            <a:off x="1485900" y="1836420"/>
            <a:ext cx="414528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Construction</a:t>
            </a:r>
          </a:p>
          <a:p>
            <a:pPr algn="ctr"/>
            <a:r>
              <a:rPr lang="th-TH" dirty="0"/>
              <a:t>ไปก่อนในช่วงแรก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6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1EB59-5646-8DEE-E8E8-5665F734E9D1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8F6FCE-D0D9-34A1-B259-7B484451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7 Q&amp;A</a:t>
            </a:r>
            <a:endParaRPr lang="th-TH" sz="2000" b="1" dirty="0">
              <a:solidFill>
                <a:srgbClr val="FF0000"/>
              </a:solidFill>
              <a:highlight>
                <a:srgbClr val="FFFF00"/>
              </a:highlight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0721-A6D5-D540-A61E-319E930F3413}"/>
              </a:ext>
            </a:extLst>
          </p:cNvPr>
          <p:cNvSpPr txBox="1"/>
          <p:nvPr/>
        </p:nvSpPr>
        <p:spPr>
          <a:xfrm>
            <a:off x="1485900" y="1836420"/>
            <a:ext cx="414528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Construction</a:t>
            </a:r>
          </a:p>
          <a:p>
            <a:pPr algn="ctr"/>
            <a:r>
              <a:rPr lang="th-TH" dirty="0"/>
              <a:t>ไปก่อนในช่วงแรก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9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81EB59-5646-8DEE-E8E8-5665F734E9D1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8F6FCE-D0D9-34A1-B259-7B484451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365695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8. </a:t>
            </a:r>
            <a:r>
              <a:rPr lang="th-TH" sz="2000" b="1" dirty="0">
                <a:cs typeface="+mn-cs"/>
              </a:rPr>
              <a:t>ร่วมงานกับเรา</a:t>
            </a:r>
            <a:endParaRPr lang="th-TH" sz="2000" b="1" dirty="0">
              <a:solidFill>
                <a:srgbClr val="FF0000"/>
              </a:solidFill>
              <a:highlight>
                <a:srgbClr val="FFFF00"/>
              </a:highlight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0721-A6D5-D540-A61E-319E930F3413}"/>
              </a:ext>
            </a:extLst>
          </p:cNvPr>
          <p:cNvSpPr txBox="1"/>
          <p:nvPr/>
        </p:nvSpPr>
        <p:spPr>
          <a:xfrm>
            <a:off x="1485900" y="1836420"/>
            <a:ext cx="414528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Construction</a:t>
            </a:r>
          </a:p>
          <a:p>
            <a:pPr algn="ctr"/>
            <a:r>
              <a:rPr lang="th-TH" dirty="0"/>
              <a:t>ไปก่อนในช่วงแรก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1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17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C51AA-98EF-3F41-D228-C6D1EED54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50" r="50000" b="11993"/>
          <a:stretch/>
        </p:blipFill>
        <p:spPr>
          <a:xfrm>
            <a:off x="639878" y="6927541"/>
            <a:ext cx="5626947" cy="1888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87FEE-7390-71BD-14CF-165E4612AE11}"/>
              </a:ext>
            </a:extLst>
          </p:cNvPr>
          <p:cNvSpPr txBox="1"/>
          <p:nvPr/>
        </p:nvSpPr>
        <p:spPr>
          <a:xfrm>
            <a:off x="3453351" y="7566343"/>
            <a:ext cx="559767" cy="230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97" b="1" dirty="0"/>
              <a:t>Project</a:t>
            </a:r>
            <a:endParaRPr lang="th-TH" sz="8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08A2-C077-8D72-B4C2-75E8F946BE81}"/>
              </a:ext>
            </a:extLst>
          </p:cNvPr>
          <p:cNvSpPr txBox="1"/>
          <p:nvPr/>
        </p:nvSpPr>
        <p:spPr>
          <a:xfrm>
            <a:off x="4844771" y="7574011"/>
            <a:ext cx="708684" cy="21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97" b="1" dirty="0"/>
              <a:t>Knowledge</a:t>
            </a:r>
            <a:endParaRPr lang="th-TH" sz="797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71DAB-BBC4-1C70-BCD6-8A2D69C15446}"/>
              </a:ext>
            </a:extLst>
          </p:cNvPr>
          <p:cNvSpPr txBox="1"/>
          <p:nvPr/>
        </p:nvSpPr>
        <p:spPr>
          <a:xfrm>
            <a:off x="3966487" y="7566344"/>
            <a:ext cx="559767" cy="1997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98" b="1" dirty="0"/>
              <a:t>About Us</a:t>
            </a:r>
            <a:endParaRPr lang="th-TH" sz="698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10B8-068C-AC80-A3E2-B087276BC7A1}"/>
              </a:ext>
            </a:extLst>
          </p:cNvPr>
          <p:cNvSpPr txBox="1"/>
          <p:nvPr/>
        </p:nvSpPr>
        <p:spPr>
          <a:xfrm>
            <a:off x="5474247" y="7350279"/>
            <a:ext cx="621752" cy="21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97" b="1" dirty="0"/>
              <a:t>Q&amp;A</a:t>
            </a:r>
            <a:endParaRPr lang="th-TH" sz="797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BE50B4-1D57-9ABA-D6D7-CC2B7E7F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96" y="401678"/>
            <a:ext cx="915927" cy="446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95" b="1" dirty="0">
                <a:cs typeface="+mn-cs"/>
              </a:rPr>
              <a:t>1. Home </a:t>
            </a:r>
            <a:r>
              <a:rPr lang="en-US" sz="1395" b="1" dirty="0">
                <a:highlight>
                  <a:srgbClr val="FFFF00"/>
                </a:highlight>
                <a:cs typeface="+mn-cs"/>
              </a:rPr>
              <a:t>(Cont.)</a:t>
            </a:r>
            <a:endParaRPr lang="th-TH" sz="1395" b="1" dirty="0">
              <a:highlight>
                <a:srgbClr val="FFFF00"/>
              </a:highlight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6807B6-32B8-66C9-7CBB-5FE00D1BC870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F5458-7305-12D5-7130-9805000D7DF6}"/>
              </a:ext>
            </a:extLst>
          </p:cNvPr>
          <p:cNvSpPr txBox="1"/>
          <p:nvPr/>
        </p:nvSpPr>
        <p:spPr>
          <a:xfrm>
            <a:off x="580074" y="992632"/>
            <a:ext cx="5424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5. New Project</a:t>
            </a:r>
            <a:endParaRPr lang="th-TH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0167C-9EFA-000C-1D7B-7994990D6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66876" r="42206" b="9191"/>
          <a:stretch/>
        </p:blipFill>
        <p:spPr>
          <a:xfrm>
            <a:off x="580074" y="1371600"/>
            <a:ext cx="5351334" cy="2385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91133-944E-01CB-6E37-1F02B1BF8D1A}"/>
              </a:ext>
            </a:extLst>
          </p:cNvPr>
          <p:cNvSpPr txBox="1"/>
          <p:nvPr/>
        </p:nvSpPr>
        <p:spPr>
          <a:xfrm>
            <a:off x="639878" y="3406089"/>
            <a:ext cx="58706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5. </a:t>
            </a:r>
            <a:r>
              <a:rPr lang="th-TH" sz="1400" dirty="0"/>
              <a:t>ผลงานล่าสุด 6 งาน </a:t>
            </a:r>
            <a:r>
              <a:rPr lang="en-US" sz="1400" dirty="0"/>
              <a:t>button click &gt;&gt; “</a:t>
            </a:r>
            <a:r>
              <a:rPr lang="th-TH" sz="1400" dirty="0"/>
              <a:t>ภาพผลงาน</a:t>
            </a:r>
            <a:r>
              <a:rPr lang="en-US" sz="1400" dirty="0"/>
              <a:t>”</a:t>
            </a:r>
            <a:r>
              <a:rPr lang="th-TH" sz="1400" dirty="0"/>
              <a:t> จะ</a:t>
            </a:r>
            <a:r>
              <a:rPr lang="th-TH" sz="1400" dirty="0" err="1"/>
              <a:t>ป็</a:t>
            </a:r>
            <a:r>
              <a:rPr lang="th-TH" sz="1400" dirty="0"/>
              <a:t>อป</a:t>
            </a:r>
            <a:r>
              <a:rPr lang="th-TH" sz="1400" dirty="0" err="1"/>
              <a:t>อัพ</a:t>
            </a:r>
            <a:r>
              <a:rPr lang="th-TH" sz="1400" dirty="0"/>
              <a:t>ไปยัง </a:t>
            </a:r>
            <a:r>
              <a:rPr lang="en-US" sz="1400" dirty="0"/>
              <a:t>Page </a:t>
            </a:r>
            <a:r>
              <a:rPr lang="th-TH" sz="1400" dirty="0"/>
              <a:t>ผลงานนั้นๆ 4-5 ภาพ</a:t>
            </a:r>
          </a:p>
          <a:p>
            <a:r>
              <a:rPr lang="th-TH" sz="1400" dirty="0"/>
              <a:t>	              หรือ </a:t>
            </a:r>
            <a:r>
              <a:rPr lang="en-US" sz="1400" dirty="0"/>
              <a:t>button click &gt;&gt; “</a:t>
            </a:r>
            <a:r>
              <a:rPr lang="th-TH" sz="1400" dirty="0"/>
              <a:t>ดูข้อมูลผลงานทั้งหมด</a:t>
            </a:r>
            <a:r>
              <a:rPr lang="en-US" sz="1400" dirty="0"/>
              <a:t>” </a:t>
            </a:r>
            <a:r>
              <a:rPr lang="th-TH" sz="1400" dirty="0"/>
              <a:t>จะนำไปยังหน้าผลงานทั้งหมดของบริการ ที่มี					การแยกหมวดหมู่การบริการทั้งหมดออกจากกันชัดเจน</a:t>
            </a:r>
          </a:p>
          <a:p>
            <a:r>
              <a:rPr lang="th-TH" sz="1400" dirty="0"/>
              <a:t>หมายเหตุ หากทำได้ ต้องการพรี</a:t>
            </a:r>
            <a:r>
              <a:rPr lang="th-TH" sz="1400" dirty="0" err="1"/>
              <a:t>เซนต์</a:t>
            </a:r>
            <a:r>
              <a:rPr lang="th-TH" sz="1400" dirty="0"/>
              <a:t>ผลงานโดยแบ่ง </a:t>
            </a:r>
            <a:r>
              <a:rPr lang="en-US" sz="1400" dirty="0"/>
              <a:t>pop-up</a:t>
            </a:r>
            <a:r>
              <a:rPr lang="th-TH" sz="1400" dirty="0"/>
              <a:t> </a:t>
            </a:r>
            <a:r>
              <a:rPr lang="en-US" sz="1400" dirty="0"/>
              <a:t>page </a:t>
            </a:r>
            <a:r>
              <a:rPr lang="th-TH" sz="1400" dirty="0"/>
              <a:t>โดยแยกเป็นแต่ละหน้างานให้ชัดเจน เพื่อไม่ให้ดูภาพผลงานแล้วลายตา เห็นรายละเอียดงานชัดเจน และลูกค้าสามารถเจาะจง </a:t>
            </a:r>
            <a:r>
              <a:rPr lang="en-US" sz="1400" dirty="0"/>
              <a:t>reference </a:t>
            </a:r>
            <a:r>
              <a:rPr lang="th-TH" sz="1400" dirty="0"/>
              <a:t>ผลงานที่เค้าต้องการได้ง่ายขึ้นค่ะ </a:t>
            </a:r>
            <a:r>
              <a:rPr lang="en-US" sz="1400" dirty="0"/>
              <a:t>web refer: </a:t>
            </a:r>
            <a:r>
              <a:rPr lang="en-US" sz="1100" b="0" i="0" u="none" strike="noStrike" dirty="0">
                <a:effectLst/>
                <a:latin typeface="Segoe UI Historic" panose="020B0502040204020203" pitchFamily="34" charset="0"/>
                <a:hlinkClick r:id="rId5"/>
              </a:rPr>
              <a:t>www.ginggaanbai.com</a:t>
            </a:r>
            <a:r>
              <a:rPr lang="th-TH" sz="900" dirty="0"/>
              <a:t>	</a:t>
            </a:r>
            <a:r>
              <a:rPr lang="th-TH" sz="1400" dirty="0"/>
              <a:t>		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9FE7A-7EC6-9E1B-628F-A6180227DF67}"/>
              </a:ext>
            </a:extLst>
          </p:cNvPr>
          <p:cNvSpPr txBox="1"/>
          <p:nvPr/>
        </p:nvSpPr>
        <p:spPr>
          <a:xfrm>
            <a:off x="688785" y="6016752"/>
            <a:ext cx="5772975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Webpage Navigation</a:t>
            </a:r>
            <a:r>
              <a:rPr lang="en-US" dirty="0"/>
              <a:t>: </a:t>
            </a:r>
            <a:r>
              <a:rPr lang="th-TH" dirty="0"/>
              <a:t>โชว์อยู่ด้านบนของทุก </a:t>
            </a:r>
            <a:r>
              <a:rPr lang="en-US" sz="1400" dirty="0"/>
              <a:t>page</a:t>
            </a:r>
            <a:r>
              <a:rPr lang="en-US" dirty="0"/>
              <a:t> </a:t>
            </a:r>
            <a:r>
              <a:rPr lang="th-TH" dirty="0"/>
              <a:t>เพื่อนำทางลูกค้า</a:t>
            </a:r>
          </a:p>
          <a:p>
            <a:r>
              <a:rPr lang="th-TH" dirty="0"/>
              <a:t>- เพิ่มปุ่ม </a:t>
            </a:r>
            <a:r>
              <a:rPr lang="en-US" dirty="0"/>
              <a:t>button </a:t>
            </a:r>
            <a:r>
              <a:rPr lang="th-TH" dirty="0"/>
              <a:t>และเปลี่ยนชื่อปุ่มบางตัว ตาม </a:t>
            </a:r>
            <a:r>
              <a:rPr lang="en-US" sz="1400" dirty="0"/>
              <a:t>Text Box </a:t>
            </a:r>
            <a:r>
              <a:rPr lang="th-TH" dirty="0"/>
              <a:t>สีเหลืองครีมค่ะ</a:t>
            </a:r>
          </a:p>
        </p:txBody>
      </p:sp>
    </p:spTree>
    <p:extLst>
      <p:ext uri="{BB962C8B-B14F-4D97-AF65-F5344CB8AC3E}">
        <p14:creationId xmlns:p14="http://schemas.microsoft.com/office/powerpoint/2010/main" val="302835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60B2F-60FA-D5F4-EF3E-3C40B2C98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" t="53367" r="51829" b="9520"/>
          <a:stretch/>
        </p:blipFill>
        <p:spPr>
          <a:xfrm>
            <a:off x="394778" y="783894"/>
            <a:ext cx="6065960" cy="1390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28B6C-D7BB-D6A7-7817-1AFCD94C52C3}"/>
              </a:ext>
            </a:extLst>
          </p:cNvPr>
          <p:cNvSpPr txBox="1"/>
          <p:nvPr/>
        </p:nvSpPr>
        <p:spPr>
          <a:xfrm>
            <a:off x="304800" y="303014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Footer</a:t>
            </a:r>
            <a:endParaRPr lang="th-TH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F4153-2306-859F-2C8B-DD0CCA7CE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2" t="75401" r="62891" b="6212"/>
          <a:stretch/>
        </p:blipFill>
        <p:spPr>
          <a:xfrm>
            <a:off x="204647" y="3215640"/>
            <a:ext cx="6880366" cy="1310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0D3F-E5C6-0493-0C69-C5725EDE3037}"/>
              </a:ext>
            </a:extLst>
          </p:cNvPr>
          <p:cNvSpPr txBox="1"/>
          <p:nvPr/>
        </p:nvSpPr>
        <p:spPr>
          <a:xfrm>
            <a:off x="456108" y="2984807"/>
            <a:ext cx="76200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Footer 1</a:t>
            </a:r>
          </a:p>
          <a:p>
            <a:r>
              <a:rPr lang="en-US" sz="1200" b="1" dirty="0"/>
              <a:t>Address</a:t>
            </a:r>
            <a:endParaRPr lang="th-TH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C804F-E897-9B55-8899-BF643797FC80}"/>
              </a:ext>
            </a:extLst>
          </p:cNvPr>
          <p:cNvSpPr txBox="1"/>
          <p:nvPr/>
        </p:nvSpPr>
        <p:spPr>
          <a:xfrm>
            <a:off x="2836564" y="2984806"/>
            <a:ext cx="76200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Footer2</a:t>
            </a:r>
          </a:p>
          <a:p>
            <a:r>
              <a:rPr lang="en-US" sz="1200" b="1" u="sng" dirty="0"/>
              <a:t>Contact</a:t>
            </a:r>
            <a:endParaRPr lang="th-TH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2455A-2536-F464-6EA0-4FFD3444C155}"/>
              </a:ext>
            </a:extLst>
          </p:cNvPr>
          <p:cNvSpPr txBox="1"/>
          <p:nvPr/>
        </p:nvSpPr>
        <p:spPr>
          <a:xfrm>
            <a:off x="5217020" y="2919738"/>
            <a:ext cx="1175068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Footer 3</a:t>
            </a:r>
          </a:p>
          <a:p>
            <a:r>
              <a:rPr lang="en-US" sz="1200" b="1" dirty="0"/>
              <a:t>Social Media</a:t>
            </a:r>
            <a:endParaRPr lang="th-TH" sz="1200" b="1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900390F-0CDB-D87D-7A70-1544A47EEC5F}"/>
              </a:ext>
            </a:extLst>
          </p:cNvPr>
          <p:cNvSpPr/>
          <p:nvPr/>
        </p:nvSpPr>
        <p:spPr>
          <a:xfrm>
            <a:off x="3130728" y="2293620"/>
            <a:ext cx="601980" cy="373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228C07-966B-DD7D-6D2D-EF74AA5FE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1" t="40349" r="78297" b="47232"/>
          <a:stretch/>
        </p:blipFill>
        <p:spPr>
          <a:xfrm>
            <a:off x="456108" y="3566197"/>
            <a:ext cx="1882140" cy="6095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0EA4B8-2CA2-D942-9013-42040B83E501}"/>
              </a:ext>
            </a:extLst>
          </p:cNvPr>
          <p:cNvCxnSpPr/>
          <p:nvPr/>
        </p:nvCxnSpPr>
        <p:spPr>
          <a:xfrm>
            <a:off x="4471848" y="3604260"/>
            <a:ext cx="0" cy="571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40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EAE5B-F4F3-4FB6-B407-153511AC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1" t="33299" r="60490" b="3471"/>
          <a:stretch/>
        </p:blipFill>
        <p:spPr>
          <a:xfrm>
            <a:off x="769486" y="610830"/>
            <a:ext cx="5625217" cy="54133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679CAF-D741-A614-C721-8FB4F8D5A870}"/>
              </a:ext>
            </a:extLst>
          </p:cNvPr>
          <p:cNvSpPr txBox="1"/>
          <p:nvPr/>
        </p:nvSpPr>
        <p:spPr>
          <a:xfrm>
            <a:off x="3599656" y="3084688"/>
            <a:ext cx="1888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highlight>
                  <a:srgbClr val="FFFF00"/>
                </a:highlight>
              </a:rPr>
              <a:t>แก้ไข รูปแบบ </a:t>
            </a:r>
            <a:r>
              <a:rPr lang="en-US" sz="2800" b="1" dirty="0">
                <a:highlight>
                  <a:srgbClr val="FFFF00"/>
                </a:highlight>
              </a:rPr>
              <a:t>Layout</a:t>
            </a:r>
            <a:endParaRPr lang="th-TH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16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8D6E42-9A5F-1DFB-0797-0D783C62B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70" t="18898" r="15643" b="14491"/>
          <a:stretch/>
        </p:blipFill>
        <p:spPr>
          <a:xfrm>
            <a:off x="529411" y="3402327"/>
            <a:ext cx="5851205" cy="55680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6B1F67-5051-B203-45C4-F607E6B8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636" y="297115"/>
            <a:ext cx="2184724" cy="96230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cs typeface="+mn-cs"/>
              </a:rPr>
              <a:t>2. Services</a:t>
            </a:r>
            <a:endParaRPr lang="th-TH" sz="2400" b="1" dirty="0"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5D4F5-EE59-A91C-18FB-F7D2C9391912}"/>
              </a:ext>
            </a:extLst>
          </p:cNvPr>
          <p:cNvSpPr/>
          <p:nvPr/>
        </p:nvSpPr>
        <p:spPr>
          <a:xfrm>
            <a:off x="350796" y="257244"/>
            <a:ext cx="6268443" cy="10235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D4794-8009-F748-79C1-A2DBAB0ED8D3}"/>
              </a:ext>
            </a:extLst>
          </p:cNvPr>
          <p:cNvSpPr>
            <a:spLocks/>
          </p:cNvSpPr>
          <p:nvPr/>
        </p:nvSpPr>
        <p:spPr>
          <a:xfrm>
            <a:off x="486594" y="1115244"/>
            <a:ext cx="5944685" cy="220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2C3BE-0755-7D1C-3EAE-83A4F7C5A422}"/>
              </a:ext>
            </a:extLst>
          </p:cNvPr>
          <p:cNvSpPr txBox="1"/>
          <p:nvPr/>
        </p:nvSpPr>
        <p:spPr>
          <a:xfrm>
            <a:off x="1136165" y="1680942"/>
            <a:ext cx="4697704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รูปภาพใหญ่ เกือบเต็มจอ </a:t>
            </a:r>
            <a:endParaRPr lang="en-US" dirty="0"/>
          </a:p>
          <a:p>
            <a:pPr algn="ctr"/>
            <a:r>
              <a:rPr lang="en-US" dirty="0"/>
              <a:t>      x6 </a:t>
            </a:r>
            <a:r>
              <a:rPr lang="th-TH" dirty="0"/>
              <a:t>ภาพ (</a:t>
            </a:r>
            <a:r>
              <a:rPr lang="en-US" dirty="0"/>
              <a:t>Slide)</a:t>
            </a:r>
          </a:p>
          <a:p>
            <a:pPr algn="ctr"/>
            <a:r>
              <a:rPr lang="th-TH" sz="1395" dirty="0"/>
              <a:t>นำเสนอการบริการ 6 หัวข้อหลัก</a:t>
            </a:r>
          </a:p>
          <a:p>
            <a:pPr algn="ctr"/>
            <a:r>
              <a:rPr lang="th-TH" sz="1395" dirty="0"/>
              <a:t>เมื่อคลิกภาพหัวข้อบริการไหน ก็ไปยัง </a:t>
            </a:r>
            <a:r>
              <a:rPr lang="en-US" sz="1395" dirty="0"/>
              <a:t>page </a:t>
            </a:r>
            <a:r>
              <a:rPr lang="th-TH" sz="1395" dirty="0"/>
              <a:t>หัวข้อบริการนั้น (</a:t>
            </a:r>
            <a:r>
              <a:rPr lang="en-US" sz="1395" dirty="0"/>
              <a:t>Service Details)</a:t>
            </a:r>
            <a:endParaRPr lang="th-TH" sz="139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DA462-EDF8-DAB7-63AA-50365FB7917F}"/>
              </a:ext>
            </a:extLst>
          </p:cNvPr>
          <p:cNvSpPr txBox="1"/>
          <p:nvPr/>
        </p:nvSpPr>
        <p:spPr>
          <a:xfrm>
            <a:off x="486594" y="3368031"/>
            <a:ext cx="21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บริการของเรา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7B787-326B-45FB-BCAE-AC523FB2C392}"/>
              </a:ext>
            </a:extLst>
          </p:cNvPr>
          <p:cNvSpPr txBox="1"/>
          <p:nvPr/>
        </p:nvSpPr>
        <p:spPr>
          <a:xfrm>
            <a:off x="4106954" y="4186585"/>
            <a:ext cx="176973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b="1" dirty="0"/>
              <a:t>1.โรงรถ / กันสาด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13C74-1C43-681C-A0A2-A46795EBBA09}"/>
              </a:ext>
            </a:extLst>
          </p:cNvPr>
          <p:cNvSpPr txBox="1"/>
          <p:nvPr/>
        </p:nvSpPr>
        <p:spPr>
          <a:xfrm>
            <a:off x="1041038" y="5955535"/>
            <a:ext cx="201389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b="1" dirty="0"/>
              <a:t>2.ระแนง / แผงบังตา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B3F42-BF58-9283-B228-03C0AED8289E}"/>
              </a:ext>
            </a:extLst>
          </p:cNvPr>
          <p:cNvSpPr txBox="1"/>
          <p:nvPr/>
        </p:nvSpPr>
        <p:spPr>
          <a:xfrm>
            <a:off x="4084094" y="7532875"/>
            <a:ext cx="186833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dirty="0"/>
              <a:t>3. แผงบังตาขนาดใหญ่ (</a:t>
            </a:r>
            <a:r>
              <a:rPr lang="en-US" sz="2400" dirty="0"/>
              <a:t>Facade)</a:t>
            </a:r>
            <a:endParaRPr lang="th-TH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025F-6990-A6ED-1D74-49705C9FB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70" t="44847" r="15643" b="35608"/>
          <a:stretch/>
        </p:blipFill>
        <p:spPr>
          <a:xfrm>
            <a:off x="529411" y="8778915"/>
            <a:ext cx="5851205" cy="163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5D250-6151-D021-A2F9-3E20C6C75327}"/>
              </a:ext>
            </a:extLst>
          </p:cNvPr>
          <p:cNvSpPr txBox="1"/>
          <p:nvPr/>
        </p:nvSpPr>
        <p:spPr>
          <a:xfrm>
            <a:off x="1041038" y="9118783"/>
            <a:ext cx="24105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dirty="0"/>
              <a:t>4. ต่อเติม / รีโนเวท / ตกแต่ง บ้านและอาคาร</a:t>
            </a:r>
          </a:p>
        </p:txBody>
      </p:sp>
    </p:spTree>
    <p:extLst>
      <p:ext uri="{BB962C8B-B14F-4D97-AF65-F5344CB8AC3E}">
        <p14:creationId xmlns:p14="http://schemas.microsoft.com/office/powerpoint/2010/main" val="141732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2BA0B6-7E03-6F5C-4D8C-5A1625CD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636" y="297115"/>
            <a:ext cx="2184724" cy="96230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cs typeface="+mn-cs"/>
              </a:rPr>
              <a:t>2. Services </a:t>
            </a:r>
            <a:r>
              <a:rPr lang="en-US" sz="2400" b="1" dirty="0">
                <a:highlight>
                  <a:srgbClr val="FFFF00"/>
                </a:highlight>
                <a:cs typeface="+mn-cs"/>
              </a:rPr>
              <a:t>(Cont.)</a:t>
            </a:r>
            <a:endParaRPr lang="th-TH" sz="2400" b="1" dirty="0">
              <a:highlight>
                <a:srgbClr val="FFFF00"/>
              </a:highlight>
              <a:cs typeface="+mn-cs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2CDA5E5-234E-5046-265B-AE2DBBCA3604}"/>
              </a:ext>
            </a:extLst>
          </p:cNvPr>
          <p:cNvSpPr/>
          <p:nvPr/>
        </p:nvSpPr>
        <p:spPr>
          <a:xfrm>
            <a:off x="3298154" y="1199748"/>
            <a:ext cx="789688" cy="1787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D69167-D4C3-169E-D80D-3C3C83C36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28075" r="61881" b="8144"/>
          <a:stretch/>
        </p:blipFill>
        <p:spPr>
          <a:xfrm>
            <a:off x="837671" y="3254325"/>
            <a:ext cx="4973729" cy="49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EDCAC9B-6158-BD6E-2C1C-6445A7DAB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2" t="20156" r="8220" b="8249"/>
          <a:stretch/>
        </p:blipFill>
        <p:spPr>
          <a:xfrm>
            <a:off x="612920" y="817155"/>
            <a:ext cx="5827195" cy="33593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C1EDB7-8B1D-F1A7-8EF9-510CB836B623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8521CA-EFDF-7E2B-74A3-3E58789B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95" y="241512"/>
            <a:ext cx="2916244" cy="747109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cs typeface="+mn-cs"/>
              </a:rPr>
              <a:t>2.1 Services Details</a:t>
            </a:r>
            <a:endParaRPr lang="th-TH" sz="24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1032" name="Picture 8" descr="อาจเป็นรูปภาพของ ข้อความพูดว่า &quot;2. หลังคา Shinkolite O Deco&quot;">
            <a:extLst>
              <a:ext uri="{FF2B5EF4-FFF2-40B4-BE49-F238E27FC236}">
                <a16:creationId xmlns:a16="http://schemas.microsoft.com/office/drawing/2014/main" id="{9E4F5C1C-E92D-B17F-42C1-373B2FF8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67" y="4939925"/>
            <a:ext cx="1966902" cy="18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A5D00-B670-42AA-DB7E-063155B40B2B}"/>
              </a:ext>
            </a:extLst>
          </p:cNvPr>
          <p:cNvSpPr txBox="1"/>
          <p:nvPr/>
        </p:nvSpPr>
        <p:spPr>
          <a:xfrm>
            <a:off x="696966" y="1631046"/>
            <a:ext cx="1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รายละเอียดบริการ....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762F-BC9B-CE77-F982-6E3F2C8A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" b="50000"/>
          <a:stretch/>
        </p:blipFill>
        <p:spPr>
          <a:xfrm>
            <a:off x="696966" y="1114968"/>
            <a:ext cx="2377440" cy="564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DA630-55AB-6D18-B60F-94AD951F2C81}"/>
              </a:ext>
            </a:extLst>
          </p:cNvPr>
          <p:cNvSpPr txBox="1"/>
          <p:nvPr/>
        </p:nvSpPr>
        <p:spPr>
          <a:xfrm>
            <a:off x="857262" y="1109524"/>
            <a:ext cx="2045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1. โรงรถ * กันสาด</a:t>
            </a:r>
          </a:p>
        </p:txBody>
      </p:sp>
      <p:pic>
        <p:nvPicPr>
          <p:cNvPr id="1034" name="Picture 10" descr="อาจเป็นรูปภาพของ เมฆ และ ข้อความ">
            <a:extLst>
              <a:ext uri="{FF2B5EF4-FFF2-40B4-BE49-F238E27FC236}">
                <a16:creationId xmlns:a16="http://schemas.microsoft.com/office/drawing/2014/main" id="{79B62B95-F5E5-0A88-9611-40AA4662F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578" y="4924295"/>
            <a:ext cx="1875822" cy="18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อาจเป็นรูปภาพของ กลางแจ้ง และ ข้อความ">
            <a:extLst>
              <a:ext uri="{FF2B5EF4-FFF2-40B4-BE49-F238E27FC236}">
                <a16:creationId xmlns:a16="http://schemas.microsoft.com/office/drawing/2014/main" id="{74E4F039-E036-3ECD-64D2-45DFA98B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62" y="7347580"/>
            <a:ext cx="1950782" cy="194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อาจเป็นรูปภาพของ ข้อความพูดว่า &quot;5. หลังคาไฟเบอร์กลาส Billion Deco&quot;">
            <a:extLst>
              <a:ext uri="{FF2B5EF4-FFF2-40B4-BE49-F238E27FC236}">
                <a16:creationId xmlns:a16="http://schemas.microsoft.com/office/drawing/2014/main" id="{EDE30027-12D4-8A77-B4BE-50B69623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54" y="7347580"/>
            <a:ext cx="1949061" cy="194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966AA7-F3D5-A7F2-B41F-74C43BEE8A6C}"/>
              </a:ext>
            </a:extLst>
          </p:cNvPr>
          <p:cNvSpPr txBox="1"/>
          <p:nvPr/>
        </p:nvSpPr>
        <p:spPr>
          <a:xfrm>
            <a:off x="462555" y="6852576"/>
            <a:ext cx="1716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1" dirty="0"/>
              <a:t>หลังคา</a:t>
            </a:r>
            <a:r>
              <a:rPr lang="en-US" sz="1600" b="1" dirty="0"/>
              <a:t> </a:t>
            </a:r>
            <a:r>
              <a:rPr lang="en-US" sz="1600" b="1" dirty="0" err="1"/>
              <a:t>Shinkolite</a:t>
            </a:r>
            <a:r>
              <a:rPr lang="en-US" sz="1600" b="1" dirty="0"/>
              <a:t> </a:t>
            </a:r>
            <a:endParaRPr lang="th-TH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90F2B-7A65-585F-1AF8-563A8F74823B}"/>
              </a:ext>
            </a:extLst>
          </p:cNvPr>
          <p:cNvSpPr txBox="1"/>
          <p:nvPr/>
        </p:nvSpPr>
        <p:spPr>
          <a:xfrm>
            <a:off x="4697576" y="6788899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หลังคาโพลีฯตัน ใส</a:t>
            </a:r>
          </a:p>
        </p:txBody>
      </p:sp>
      <p:pic>
        <p:nvPicPr>
          <p:cNvPr id="1042" name="Picture 18" descr="อาจเป็นรูปภาพของ ข้อความพูดว่า &quot;1 บิลเลียน เดคโค BILLION DECO งานต่อเติมกันสาดทางเดินเข้าอาคาร โพลีตัน ผิวส้ม&quot;">
            <a:extLst>
              <a:ext uri="{FF2B5EF4-FFF2-40B4-BE49-F238E27FC236}">
                <a16:creationId xmlns:a16="http://schemas.microsoft.com/office/drawing/2014/main" id="{129691F4-193D-9390-0790-8BBF3650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5" y="7347580"/>
            <a:ext cx="1967386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72EBA0-6A41-F0D7-FDA0-DABCBA055B71}"/>
              </a:ext>
            </a:extLst>
          </p:cNvPr>
          <p:cNvSpPr txBox="1"/>
          <p:nvPr/>
        </p:nvSpPr>
        <p:spPr>
          <a:xfrm>
            <a:off x="567677" y="9348391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หลังคาโพลีฯตัน ขุ่น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E9BD3-51D1-E250-8BB4-247116D879BC}"/>
              </a:ext>
            </a:extLst>
          </p:cNvPr>
          <p:cNvSpPr txBox="1"/>
          <p:nvPr/>
        </p:nvSpPr>
        <p:spPr>
          <a:xfrm>
            <a:off x="2553528" y="9341703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หลังคาโพลีฯลูกฟูก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BA97A-6BA7-54BC-F0DD-D4AAA0B9887E}"/>
              </a:ext>
            </a:extLst>
          </p:cNvPr>
          <p:cNvSpPr txBox="1"/>
          <p:nvPr/>
        </p:nvSpPr>
        <p:spPr>
          <a:xfrm>
            <a:off x="4648578" y="9348391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หลังคาไฟเบอร์กลาส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CF86-0B47-2FAC-7824-689C1798917A}"/>
              </a:ext>
            </a:extLst>
          </p:cNvPr>
          <p:cNvSpPr txBox="1"/>
          <p:nvPr/>
        </p:nvSpPr>
        <p:spPr>
          <a:xfrm>
            <a:off x="462555" y="3790331"/>
            <a:ext cx="40880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Reference Ideas :</a:t>
            </a:r>
            <a:r>
              <a:rPr lang="th-TH" sz="1200" dirty="0"/>
              <a:t> </a:t>
            </a:r>
            <a:r>
              <a:rPr lang="th-TH" sz="1200" dirty="0">
                <a:hlinkClick r:id="rId9"/>
              </a:rPr>
              <a:t>https://treeconcept.com/products/c-series</a:t>
            </a:r>
            <a:r>
              <a:rPr lang="th-TH" dirty="0">
                <a:hlinkClick r:id="rId9"/>
              </a:rPr>
              <a:t>/</a:t>
            </a:r>
            <a:endParaRPr lang="th-TH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1E4284-2EF7-DE5E-8141-D2BAC743B604}"/>
              </a:ext>
            </a:extLst>
          </p:cNvPr>
          <p:cNvSpPr/>
          <p:nvPr/>
        </p:nvSpPr>
        <p:spPr>
          <a:xfrm>
            <a:off x="236220" y="3154680"/>
            <a:ext cx="522978" cy="198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F545CA-F17E-9195-2E82-52718685D3A0}"/>
              </a:ext>
            </a:extLst>
          </p:cNvPr>
          <p:cNvCxnSpPr/>
          <p:nvPr/>
        </p:nvCxnSpPr>
        <p:spPr>
          <a:xfrm flipH="1">
            <a:off x="4838700" y="817155"/>
            <a:ext cx="312420" cy="965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224781-7F54-6910-EAD7-DB1360F807BE}"/>
              </a:ext>
            </a:extLst>
          </p:cNvPr>
          <p:cNvSpPr txBox="1"/>
          <p:nvPr/>
        </p:nvSpPr>
        <p:spPr>
          <a:xfrm>
            <a:off x="5163597" y="486124"/>
            <a:ext cx="173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อาจหา </a:t>
            </a:r>
            <a:r>
              <a:rPr lang="en-US" dirty="0">
                <a:solidFill>
                  <a:srgbClr val="FF0000"/>
                </a:solidFill>
              </a:rPr>
              <a:t>Stock </a:t>
            </a:r>
            <a:r>
              <a:rPr lang="th-TH" dirty="0">
                <a:solidFill>
                  <a:srgbClr val="FF0000"/>
                </a:solidFill>
              </a:rPr>
              <a:t>ภาพสวยๆ มาใช้แทนงานจริง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73A16-9179-6E03-62CA-B2804FE2ECA6}"/>
              </a:ext>
            </a:extLst>
          </p:cNvPr>
          <p:cNvSpPr txBox="1"/>
          <p:nvPr/>
        </p:nvSpPr>
        <p:spPr>
          <a:xfrm>
            <a:off x="804918" y="3117961"/>
            <a:ext cx="1154166" cy="2616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VIEW PROJECT</a:t>
            </a:r>
            <a:endParaRPr lang="th-TH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F9E8E-0A51-E585-3126-ADDE824CFB6F}"/>
              </a:ext>
            </a:extLst>
          </p:cNvPr>
          <p:cNvSpPr txBox="1"/>
          <p:nvPr/>
        </p:nvSpPr>
        <p:spPr>
          <a:xfrm>
            <a:off x="488834" y="4488064"/>
            <a:ext cx="13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/>
              <a:t>ชนิดโปร่งแสง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1EC4A1-FE84-2B63-648F-10FB9B987E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88"/>
          <a:stretch/>
        </p:blipFill>
        <p:spPr>
          <a:xfrm>
            <a:off x="2485769" y="4936680"/>
            <a:ext cx="2060865" cy="1758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FFCF5A-4305-0A90-35F8-B7EDA9CB0240}"/>
              </a:ext>
            </a:extLst>
          </p:cNvPr>
          <p:cNvSpPr txBox="1"/>
          <p:nvPr/>
        </p:nvSpPr>
        <p:spPr>
          <a:xfrm>
            <a:off x="2741423" y="6822576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 </a:t>
            </a:r>
            <a:r>
              <a:rPr lang="en-US" sz="1600" b="1" dirty="0"/>
              <a:t>Plexiglas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117373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อาจเป็นรูปภาพของ ต้นไม้ และ ข้อความพูดว่า &quot;งานต่อเติมโรงจอดรถ ฝ้าระแนงไม้เทียม บิลเลียน เดคโค BILLION DECO&quot;">
            <a:extLst>
              <a:ext uri="{FF2B5EF4-FFF2-40B4-BE49-F238E27FC236}">
                <a16:creationId xmlns:a16="http://schemas.microsoft.com/office/drawing/2014/main" id="{C581BAAD-6AEA-60D4-DDEC-17AB98864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/>
          <a:stretch/>
        </p:blipFill>
        <p:spPr bwMode="auto">
          <a:xfrm>
            <a:off x="4416773" y="605822"/>
            <a:ext cx="2127968" cy="194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43CC75-A9B0-7B08-137D-FD2221F98374}"/>
              </a:ext>
            </a:extLst>
          </p:cNvPr>
          <p:cNvSpPr/>
          <p:nvPr/>
        </p:nvSpPr>
        <p:spPr>
          <a:xfrm>
            <a:off x="350796" y="257244"/>
            <a:ext cx="6268443" cy="10456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95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545191-30BF-7B85-9DD3-38DA3DAE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323" y="3065361"/>
            <a:ext cx="2916244" cy="59442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cs typeface="+mn-cs"/>
              </a:rPr>
              <a:t>2.2 Services Details </a:t>
            </a:r>
            <a:endParaRPr lang="th-TH" sz="2000" b="1" dirty="0">
              <a:highlight>
                <a:srgbClr val="FFFF00"/>
              </a:highlight>
              <a:cs typeface="+mn-cs"/>
            </a:endParaRPr>
          </a:p>
        </p:txBody>
      </p:sp>
      <p:pic>
        <p:nvPicPr>
          <p:cNvPr id="8" name="Picture 16" descr="ไม่มีคำอธิบายรูปภาพ">
            <a:extLst>
              <a:ext uri="{FF2B5EF4-FFF2-40B4-BE49-F238E27FC236}">
                <a16:creationId xmlns:a16="http://schemas.microsoft.com/office/drawing/2014/main" id="{590D8688-F345-B787-1BC6-D839795E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37" y="620018"/>
            <a:ext cx="1949061" cy="194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FC9070-E69C-21BA-A8F4-376697A2947F}"/>
              </a:ext>
            </a:extLst>
          </p:cNvPr>
          <p:cNvSpPr txBox="1"/>
          <p:nvPr/>
        </p:nvSpPr>
        <p:spPr>
          <a:xfrm>
            <a:off x="2589536" y="2600766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หลังคาเมท</a:t>
            </a:r>
            <a:r>
              <a:rPr lang="th-TH" b="1" dirty="0" err="1"/>
              <a:t>ัลชีท</a:t>
            </a:r>
            <a:endParaRPr lang="th-T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2B17C-814C-6BA2-7927-92DE4B47FF57}"/>
              </a:ext>
            </a:extLst>
          </p:cNvPr>
          <p:cNvSpPr txBox="1"/>
          <p:nvPr/>
        </p:nvSpPr>
        <p:spPr>
          <a:xfrm>
            <a:off x="4484358" y="2639552"/>
            <a:ext cx="1992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1" dirty="0"/>
              <a:t>หลังคาเมท</a:t>
            </a:r>
            <a:r>
              <a:rPr lang="th-TH" sz="1600" b="1" dirty="0" err="1"/>
              <a:t>ัลชีท</a:t>
            </a:r>
            <a:r>
              <a:rPr lang="th-TH" sz="1600" b="1" dirty="0"/>
              <a:t> + ฝ้าระแนง</a:t>
            </a:r>
          </a:p>
        </p:txBody>
      </p:sp>
      <p:pic>
        <p:nvPicPr>
          <p:cNvPr id="2" name="Picture 4" descr="ไม่มีคำอธิบายรูปภาพ">
            <a:extLst>
              <a:ext uri="{FF2B5EF4-FFF2-40B4-BE49-F238E27FC236}">
                <a16:creationId xmlns:a16="http://schemas.microsoft.com/office/drawing/2014/main" id="{7490386E-8A61-19F3-7373-C22EB56AE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5"/>
          <a:stretch/>
        </p:blipFill>
        <p:spPr bwMode="auto">
          <a:xfrm>
            <a:off x="580074" y="6579823"/>
            <a:ext cx="1992906" cy="179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9E80E-9AD2-9CF0-15F0-CA0808C670F4}"/>
              </a:ext>
            </a:extLst>
          </p:cNvPr>
          <p:cNvSpPr txBox="1"/>
          <p:nvPr/>
        </p:nvSpPr>
        <p:spPr>
          <a:xfrm>
            <a:off x="756295" y="8379600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ระแนงไฟเบอร์ซีเมนต์</a:t>
            </a:r>
          </a:p>
        </p:txBody>
      </p:sp>
      <p:pic>
        <p:nvPicPr>
          <p:cNvPr id="7" name="Picture 6" descr="อาจเป็นรูปภาพของ กลางแจ้ง">
            <a:extLst>
              <a:ext uri="{FF2B5EF4-FFF2-40B4-BE49-F238E27FC236}">
                <a16:creationId xmlns:a16="http://schemas.microsoft.com/office/drawing/2014/main" id="{7F98B2BF-A25E-7A3E-BD17-ECC9A0F5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256" y="6579823"/>
            <a:ext cx="3247907" cy="179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DDC89-F719-AD4D-54DE-F7CD758C5C2F}"/>
              </a:ext>
            </a:extLst>
          </p:cNvPr>
          <p:cNvSpPr txBox="1"/>
          <p:nvPr/>
        </p:nvSpPr>
        <p:spPr>
          <a:xfrm>
            <a:off x="3488976" y="8355167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แผงบังตาเหล็ก</a:t>
            </a:r>
          </a:p>
        </p:txBody>
      </p:sp>
      <p:pic>
        <p:nvPicPr>
          <p:cNvPr id="10" name="Picture 8" descr="อาจเป็นรูปภาพของ ข้อความพูดว่า &quot;บิลเลียน เดคโค BILLION DECO&quot;">
            <a:extLst>
              <a:ext uri="{FF2B5EF4-FFF2-40B4-BE49-F238E27FC236}">
                <a16:creationId xmlns:a16="http://schemas.microsoft.com/office/drawing/2014/main" id="{60752398-7FE3-C3FA-7DD9-471D2BE20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 bwMode="auto">
          <a:xfrm>
            <a:off x="603269" y="8692847"/>
            <a:ext cx="1880739" cy="170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B2BFE-A47F-BB62-4353-5E689D9E2C28}"/>
              </a:ext>
            </a:extLst>
          </p:cNvPr>
          <p:cNvSpPr txBox="1"/>
          <p:nvPr/>
        </p:nvSpPr>
        <p:spPr>
          <a:xfrm>
            <a:off x="408027" y="10389281"/>
            <a:ext cx="229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แผงบังแดดอลูมิเนียม อบสี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55F786-53E9-3539-1707-879B22269B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414" t="21532" r="8057" b="5083"/>
          <a:stretch/>
        </p:blipFill>
        <p:spPr>
          <a:xfrm>
            <a:off x="547938" y="3471186"/>
            <a:ext cx="5317515" cy="3089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70DC33-76DC-331D-44E0-879502015C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" b="50000"/>
          <a:stretch/>
        </p:blipFill>
        <p:spPr>
          <a:xfrm>
            <a:off x="674646" y="3717841"/>
            <a:ext cx="2377440" cy="5645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36C78E-5D9A-7636-2716-E86C2C1AB38C}"/>
              </a:ext>
            </a:extLst>
          </p:cNvPr>
          <p:cNvSpPr txBox="1"/>
          <p:nvPr/>
        </p:nvSpPr>
        <p:spPr>
          <a:xfrm>
            <a:off x="834942" y="3712397"/>
            <a:ext cx="2045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2.ระแนง / แผงบังตา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18DBF-75D7-268E-4817-D791303DFDF9}"/>
              </a:ext>
            </a:extLst>
          </p:cNvPr>
          <p:cNvSpPr txBox="1"/>
          <p:nvPr/>
        </p:nvSpPr>
        <p:spPr>
          <a:xfrm>
            <a:off x="887065" y="4174062"/>
            <a:ext cx="1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รายละเอียดบริการ....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AE72C-5C4D-6229-C1B0-465B60E7C1D8}"/>
              </a:ext>
            </a:extLst>
          </p:cNvPr>
          <p:cNvSpPr txBox="1"/>
          <p:nvPr/>
        </p:nvSpPr>
        <p:spPr>
          <a:xfrm>
            <a:off x="350796" y="257409"/>
            <a:ext cx="13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/>
              <a:t>ชนิดทึบแสง</a:t>
            </a:r>
          </a:p>
        </p:txBody>
      </p:sp>
      <p:pic>
        <p:nvPicPr>
          <p:cNvPr id="4" name="Picture 6" descr="อาจเป็นรูปภาพของ กลางแจ้ง และ ต้นไม้">
            <a:extLst>
              <a:ext uri="{FF2B5EF4-FFF2-40B4-BE49-F238E27FC236}">
                <a16:creationId xmlns:a16="http://schemas.microsoft.com/office/drawing/2014/main" id="{674C2C0A-0BC4-3994-36CA-C3BAAC8B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2" y="717609"/>
            <a:ext cx="1876649" cy="18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8B0561-7F18-7DC2-1A44-E9D1500960A2}"/>
              </a:ext>
            </a:extLst>
          </p:cNvPr>
          <p:cNvSpPr txBox="1"/>
          <p:nvPr/>
        </p:nvSpPr>
        <p:spPr>
          <a:xfrm>
            <a:off x="463423" y="2630260"/>
            <a:ext cx="17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หลังคาไวนิล</a:t>
            </a:r>
          </a:p>
        </p:txBody>
      </p:sp>
    </p:spTree>
    <p:extLst>
      <p:ext uri="{BB962C8B-B14F-4D97-AF65-F5344CB8AC3E}">
        <p14:creationId xmlns:p14="http://schemas.microsoft.com/office/powerpoint/2010/main" val="153688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</TotalTime>
  <Words>1189</Words>
  <Application>Microsoft Office PowerPoint</Application>
  <PresentationFormat>Custom</PresentationFormat>
  <Paragraphs>155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Segoe UI Historic</vt:lpstr>
      <vt:lpstr>Office Theme</vt:lpstr>
      <vt:lpstr>PowerPoint Presentation</vt:lpstr>
      <vt:lpstr>1. Home</vt:lpstr>
      <vt:lpstr>1. Home (Cont.)</vt:lpstr>
      <vt:lpstr>PowerPoint Presentation</vt:lpstr>
      <vt:lpstr>PowerPoint Presentation</vt:lpstr>
      <vt:lpstr>2. Services</vt:lpstr>
      <vt:lpstr>2. Services (Cont.)</vt:lpstr>
      <vt:lpstr>2.1 Services Details</vt:lpstr>
      <vt:lpstr>2.2 Services Details </vt:lpstr>
      <vt:lpstr>2.3 Services Details  </vt:lpstr>
      <vt:lpstr>2.4 Services Details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Project </vt:lpstr>
      <vt:lpstr>3.1-3.3 Project </vt:lpstr>
      <vt:lpstr>3.4 Project (ประเภทงานต่อเติม รีโนเวท) </vt:lpstr>
      <vt:lpstr>4 About Us</vt:lpstr>
      <vt:lpstr>5 Contact</vt:lpstr>
      <vt:lpstr>6. Knowledge</vt:lpstr>
      <vt:lpstr>7 Q&amp;A</vt:lpstr>
      <vt:lpstr>8. ร่วมงานกับเรา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Airly Khemwan</dc:creator>
  <cp:lastModifiedBy>Airly Khemwan</cp:lastModifiedBy>
  <cp:revision>21</cp:revision>
  <dcterms:created xsi:type="dcterms:W3CDTF">2022-12-20T09:40:30Z</dcterms:created>
  <dcterms:modified xsi:type="dcterms:W3CDTF">2023-01-09T03:47:43Z</dcterms:modified>
</cp:coreProperties>
</file>